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0" r:id="rId2"/>
  </p:sldMasterIdLst>
  <p:notesMasterIdLst>
    <p:notesMasterId r:id="rId85"/>
  </p:notesMasterIdLst>
  <p:handoutMasterIdLst>
    <p:handoutMasterId r:id="rId86"/>
  </p:handoutMasterIdLst>
  <p:sldIdLst>
    <p:sldId id="256" r:id="rId3"/>
    <p:sldId id="966" r:id="rId4"/>
    <p:sldId id="1011" r:id="rId5"/>
    <p:sldId id="1012" r:id="rId6"/>
    <p:sldId id="1014" r:id="rId7"/>
    <p:sldId id="1018" r:id="rId8"/>
    <p:sldId id="1015" r:id="rId9"/>
    <p:sldId id="1019" r:id="rId10"/>
    <p:sldId id="1016" r:id="rId11"/>
    <p:sldId id="1020" r:id="rId12"/>
    <p:sldId id="1017" r:id="rId13"/>
    <p:sldId id="947" r:id="rId14"/>
    <p:sldId id="948" r:id="rId15"/>
    <p:sldId id="946" r:id="rId16"/>
    <p:sldId id="988" r:id="rId17"/>
    <p:sldId id="949" r:id="rId18"/>
    <p:sldId id="955" r:id="rId19"/>
    <p:sldId id="987" r:id="rId20"/>
    <p:sldId id="989" r:id="rId21"/>
    <p:sldId id="1021" r:id="rId22"/>
    <p:sldId id="1000" r:id="rId23"/>
    <p:sldId id="1001" r:id="rId24"/>
    <p:sldId id="1022" r:id="rId25"/>
    <p:sldId id="1005" r:id="rId26"/>
    <p:sldId id="951" r:id="rId27"/>
    <p:sldId id="950" r:id="rId28"/>
    <p:sldId id="952" r:id="rId29"/>
    <p:sldId id="953" r:id="rId30"/>
    <p:sldId id="954" r:id="rId31"/>
    <p:sldId id="1023" r:id="rId32"/>
    <p:sldId id="956" r:id="rId33"/>
    <p:sldId id="1024" r:id="rId34"/>
    <p:sldId id="1002" r:id="rId35"/>
    <p:sldId id="1004" r:id="rId36"/>
    <p:sldId id="1025" r:id="rId37"/>
    <p:sldId id="1026" r:id="rId38"/>
    <p:sldId id="1030" r:id="rId39"/>
    <p:sldId id="1008" r:id="rId40"/>
    <p:sldId id="1003" r:id="rId41"/>
    <p:sldId id="1009" r:id="rId42"/>
    <p:sldId id="1027" r:id="rId43"/>
    <p:sldId id="1028" r:id="rId44"/>
    <p:sldId id="1032" r:id="rId45"/>
    <p:sldId id="1031" r:id="rId46"/>
    <p:sldId id="1033" r:id="rId47"/>
    <p:sldId id="1034" r:id="rId48"/>
    <p:sldId id="1035" r:id="rId49"/>
    <p:sldId id="1006" r:id="rId50"/>
    <p:sldId id="1037" r:id="rId51"/>
    <p:sldId id="1038" r:id="rId52"/>
    <p:sldId id="1039" r:id="rId53"/>
    <p:sldId id="1048" r:id="rId54"/>
    <p:sldId id="1040" r:id="rId55"/>
    <p:sldId id="1046" r:id="rId56"/>
    <p:sldId id="1049" r:id="rId57"/>
    <p:sldId id="1042" r:id="rId58"/>
    <p:sldId id="1041" r:id="rId59"/>
    <p:sldId id="1044" r:id="rId60"/>
    <p:sldId id="1045" r:id="rId61"/>
    <p:sldId id="1043" r:id="rId62"/>
    <p:sldId id="1047" r:id="rId63"/>
    <p:sldId id="957" r:id="rId64"/>
    <p:sldId id="958" r:id="rId65"/>
    <p:sldId id="998" r:id="rId66"/>
    <p:sldId id="959" r:id="rId67"/>
    <p:sldId id="960" r:id="rId68"/>
    <p:sldId id="961" r:id="rId69"/>
    <p:sldId id="1050" r:id="rId70"/>
    <p:sldId id="1036" r:id="rId71"/>
    <p:sldId id="991" r:id="rId72"/>
    <p:sldId id="1010" r:id="rId73"/>
    <p:sldId id="990" r:id="rId74"/>
    <p:sldId id="992" r:id="rId75"/>
    <p:sldId id="993" r:id="rId76"/>
    <p:sldId id="994" r:id="rId77"/>
    <p:sldId id="1029" r:id="rId78"/>
    <p:sldId id="996" r:id="rId79"/>
    <p:sldId id="997" r:id="rId80"/>
    <p:sldId id="962" r:id="rId81"/>
    <p:sldId id="685" r:id="rId82"/>
    <p:sldId id="964" r:id="rId83"/>
    <p:sldId id="965" r:id="rId84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F3EF17E-CC93-48A4-9DBA-644BAE71D179}">
          <p14:sldIdLst>
            <p14:sldId id="256"/>
            <p14:sldId id="966"/>
          </p14:sldIdLst>
        </p14:section>
        <p14:section name="Recap" id="{F6F4F87C-B8EB-4063-ADB5-39BEBCD40BC1}">
          <p14:sldIdLst>
            <p14:sldId id="1011"/>
            <p14:sldId id="1012"/>
            <p14:sldId id="1014"/>
            <p14:sldId id="1018"/>
            <p14:sldId id="1015"/>
            <p14:sldId id="1019"/>
            <p14:sldId id="1016"/>
            <p14:sldId id="1020"/>
            <p14:sldId id="1017"/>
            <p14:sldId id="947"/>
            <p14:sldId id="948"/>
          </p14:sldIdLst>
        </p14:section>
        <p14:section name="YOLO" id="{1463BE3C-CC3C-4F46-A043-447808D7931E}">
          <p14:sldIdLst>
            <p14:sldId id="946"/>
            <p14:sldId id="988"/>
            <p14:sldId id="949"/>
            <p14:sldId id="955"/>
            <p14:sldId id="987"/>
            <p14:sldId id="989"/>
            <p14:sldId id="1021"/>
            <p14:sldId id="1000"/>
            <p14:sldId id="1001"/>
            <p14:sldId id="1022"/>
            <p14:sldId id="1005"/>
            <p14:sldId id="951"/>
            <p14:sldId id="950"/>
            <p14:sldId id="952"/>
            <p14:sldId id="953"/>
            <p14:sldId id="954"/>
            <p14:sldId id="1023"/>
            <p14:sldId id="956"/>
            <p14:sldId id="1024"/>
            <p14:sldId id="1002"/>
            <p14:sldId id="1004"/>
            <p14:sldId id="1025"/>
            <p14:sldId id="1026"/>
            <p14:sldId id="1030"/>
            <p14:sldId id="1008"/>
            <p14:sldId id="1003"/>
            <p14:sldId id="1009"/>
            <p14:sldId id="1027"/>
            <p14:sldId id="1028"/>
            <p14:sldId id="1032"/>
            <p14:sldId id="1031"/>
            <p14:sldId id="1033"/>
            <p14:sldId id="1034"/>
            <p14:sldId id="1035"/>
            <p14:sldId id="1006"/>
            <p14:sldId id="1037"/>
            <p14:sldId id="1038"/>
            <p14:sldId id="1039"/>
            <p14:sldId id="1048"/>
            <p14:sldId id="1040"/>
            <p14:sldId id="1046"/>
            <p14:sldId id="1049"/>
            <p14:sldId id="1042"/>
            <p14:sldId id="1041"/>
            <p14:sldId id="1044"/>
            <p14:sldId id="1045"/>
            <p14:sldId id="1043"/>
            <p14:sldId id="1047"/>
            <p14:sldId id="957"/>
            <p14:sldId id="958"/>
            <p14:sldId id="998"/>
            <p14:sldId id="959"/>
            <p14:sldId id="960"/>
            <p14:sldId id="961"/>
            <p14:sldId id="1050"/>
            <p14:sldId id="1036"/>
            <p14:sldId id="991"/>
            <p14:sldId id="1010"/>
            <p14:sldId id="990"/>
            <p14:sldId id="992"/>
            <p14:sldId id="993"/>
            <p14:sldId id="994"/>
            <p14:sldId id="1029"/>
            <p14:sldId id="996"/>
            <p14:sldId id="997"/>
            <p14:sldId id="962"/>
            <p14:sldId id="685"/>
            <p14:sldId id="964"/>
            <p14:sldId id="9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ITYAARIFIANTO" initials="ADF" lastIdx="1" clrIdx="0">
    <p:extLst>
      <p:ext uri="{19B8F6BF-5375-455C-9EA6-DF929625EA0E}">
        <p15:presenceInfo xmlns:p15="http://schemas.microsoft.com/office/powerpoint/2012/main" userId="ANDITYAARIFI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00CC00"/>
    <a:srgbClr val="29AF8C"/>
    <a:srgbClr val="66FF33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8" autoAdjust="0"/>
    <p:restoredTop sz="91069" autoAdjust="0"/>
  </p:normalViewPr>
  <p:slideViewPr>
    <p:cSldViewPr snapToGrid="0" snapToObjects="1">
      <p:cViewPr varScale="1">
        <p:scale>
          <a:sx n="46" d="100"/>
          <a:sy n="46" d="100"/>
        </p:scale>
        <p:origin x="43" y="78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04-Dec-20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10:00:19.6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1311,'21'-18,"65"-54,2 4,130-74,207-88,-358 195,224-108,455-157,-507 224,3 11,382-52,-397 92,2 10,-1 10,1 10,302 46,-297-12,-3 11,-2 10,259 104,-334-100,-2 6,-4 8,-3 5,-4 7,170 141,-239-170,-3 3,-3 2,-3 4,-2 3,-5 2,-2 2,-4 3,64 137,-72-116,-4 3,-5 1,28 150,-49-178,-2 0,-5 0,-2 1,-4 0,-18 125,-22-3,20-107,-9 96,28-176,1 0,0 0,1 0,0 0,1 0,1 0,0-1,1 1,0 0,9 21,4-6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10:00:22.4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38,'33'17,"12"3,-1 1,-2 3,47 33,108 99,-195-154,-1-1,1 1,0-1,0 1,0-1,0 1,0-1,0 0,0 0,0 0,5 1,-5-2,-1-1,1 1,0-1,0 0,0 0,0 1,-1-1,1 0,0 0,-1-1,1 1,-1 0,1 0,-1-1,3-2,57-63,52-75,-80 100,29-39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10:01:02.1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0,'33'9,"4"3,-1 2,0 2,-2 2,1 0,56 43,-45-25,-2 2,-1 1,47 58,157 243,-97-122,433 502,-445-575,6-5,265 197,-187-186,6-11,353 161,532 121,-837-341,4-13,561 62,-608-114,-1-10,1-10,0-10,252-50,11-62,-15-42,-357 123,-4 1,-2-5,208-121,62-41,-295 169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10:01:0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1,'3'1,"0"0,0-1,0 1,0 0,1-1,-1 0,5 0,7 1,65 7,-26-4,1 3,90 23,-136-27,0 1,-1 0,1 0,-1 0,0 1,-1 1,1-1,-1 1,0 0,-1 1,1 0,-1 0,-1 0,1 1,-1-1,0 1,-1 1,0-1,3 11,4 14,-1 1,-2 0,6 59,-12-75,8 66,-2-11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10:01:22.2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1 460,'23'-18,"96"-73,222-129,-303 198,0 1,0 3,2 1,1 1,57-13,-83 26,1 1,-1 1,1 0,0 1,0 0,-1 1,27 6,-30-4,0 1,0 0,-1 0,0 2,0-1,0 2,0-1,-1 1,0 1,17 17,-11-7,0 1,-1 0,-1 2,-1-1,0 2,-2 0,-1 0,9 28,-7-13,-2 2,-1 0,-2 0,2 52,-7-45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10:01:23.1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 21,'-16'29,"14"-24,1 1,-1 0,1-1,1 1,-1 0,1 0,0 0,0 0,0-1,1 1,0 0,0 0,1-1,0 1,3 9,3 3,0-1,2 1,14 21,-22-36,1 1,-1-1,0 0,1 0,0-1,-1 1,1-1,0 1,1-1,-1 0,0 0,0 0,1 0,0-1,-1 1,8 1,-6-3,1 0,-1 0,1 0,-1 0,1-1,-1 0,0 0,1-1,-1 1,0-1,9-5,77-40,116-81,-150 90,29-18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10:01:26.3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0 738,'3'0,"0"0,0 0,0 0,-1 1,1 0,0-1,-1 1,1 0,2 2,5 0,408 126,200 48,-458-146,2-6,1-8,284-6,-313-19,-1-5,0-7,-2-5,0-5,128-50,-96 17,-2-7,168-101,-201 94,-4-6,206-179,-296 229,0-1,-2-2,39-57,-45 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4T10:01:31.7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0 113,'0'0,"0"0,0 0,0 0,9-1,0 0,1-1,-1 0,0 0,-1-1,1 0,16-8,6-2,10-3,2-1,54-14,-85 28,0 1,0 0,0 0,0 1,1 1,-1 0,0 1,1 0,18 5,-24-4,0 1,0 0,-1 0,1 0,-1 1,0 0,0 1,0-1,0 1,-1 0,0 0,0 1,6 8,2 6,-1-1,17 41,0 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04-Dec-20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efkine.com/general/2016/09/05/backpropagation-in-convolutional-neural-networks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lideshare.net/kuwajima/cnnbp" TargetMode="External"/><Relationship Id="rId4" Type="http://schemas.openxmlformats.org/officeDocument/2006/relationships/hyperlink" Target="https://grzegorzgwardys.wordpress.com/2016/04/22/8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http://jefkine.com/general/2016/09/05/backpropagation-in-convolutional-neural-networks/</a:t>
            </a:r>
            <a:endParaRPr lang="en-US" dirty="0"/>
          </a:p>
          <a:p>
            <a:r>
              <a:rPr lang="en-US" dirty="0">
                <a:hlinkClick r:id="rId4"/>
              </a:rPr>
              <a:t>https://grzegorzgwardys.wordpress.com/2016/04/22/8/</a:t>
            </a:r>
            <a:endParaRPr lang="en-US" dirty="0"/>
          </a:p>
          <a:p>
            <a:r>
              <a:rPr lang="en-US" dirty="0"/>
              <a:t>http://andrew.gibiansky.com/blog/machine-learning/convolutional-neural-networks</a:t>
            </a:r>
          </a:p>
          <a:p>
            <a:r>
              <a:rPr lang="en-US" dirty="0">
                <a:hlinkClick r:id="rId5"/>
              </a:rPr>
              <a:t>http://www.slideshare.net/kuwajima/cnnbp</a:t>
            </a:r>
            <a:endParaRPr lang="en-US" dirty="0"/>
          </a:p>
          <a:p>
            <a:r>
              <a:rPr lang="en-US" dirty="0"/>
              <a:t>http://soumith.ch/ex/pages/2014/08/07/why-rotate-weights-convolution-gradient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4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4807D18-3EBE-4E6F-BCCD-59F37C7DECB8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A3866-5306-41E6-BA44-4B0F5C2CD2BE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7268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A3866-5306-41E6-BA44-4B0F5C2CD2BE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0C40E-CB92-478D-884A-688CBF6D2783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479D0-FAC2-4D6C-B2F1-6A2D0D68F6A9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06C0E-4900-4306-A394-A4E39CA21163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D1326-1BD4-4DC4-9F51-9647ED5CC218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1C7A1-AC8A-48ED-AA5D-7F12D99FB82E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F43E82C-B8C5-42ED-B543-E229A43E86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 (Body)"/>
              </a:defRPr>
            </a:lvl1pPr>
          </a:lstStyle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5A6AC91-561D-42AF-B09A-95B12AD1F3F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 (Body)"/>
              </a:defRPr>
            </a:lvl1pPr>
          </a:lstStyle>
          <a:p>
            <a:pPr>
              <a:defRPr/>
            </a:pPr>
            <a:fld id="{B3FA3866-5306-41E6-BA44-4B0F5C2CD2BE}" type="datetime1">
              <a:rPr lang="en-US" smtClean="0"/>
              <a:pPr>
                <a:defRPr/>
              </a:pPr>
              <a:t>04-Dec-20</a:t>
            </a:fld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7B4B5FD7-FD7A-4D12-A030-BB88A12DE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  <a:latin typeface="Verdana (Body)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7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E4D54F5-EACF-4100-AE94-304BAB140F38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E4D54F5-EACF-4100-AE94-304BAB140F38}" type="datetime1">
              <a:rPr lang="en-US" smtClean="0"/>
              <a:t>04-Dec-20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396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6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6.xml"/><Relationship Id="rId18" Type="http://schemas.openxmlformats.org/officeDocument/2006/relationships/image" Target="../media/image7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5.png"/><Relationship Id="rId17" Type="http://schemas.openxmlformats.org/officeDocument/2006/relationships/customXml" Target="../ink/ink8.xml"/><Relationship Id="rId2" Type="http://schemas.openxmlformats.org/officeDocument/2006/relationships/image" Target="../media/image71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4.png"/><Relationship Id="rId4" Type="http://schemas.openxmlformats.org/officeDocument/2006/relationships/image" Target="../media/image710.png"/><Relationship Id="rId9" Type="http://schemas.openxmlformats.org/officeDocument/2006/relationships/customXml" Target="../ink/ink4.xml"/><Relationship Id="rId1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4: One-Stage Object Detection 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02B07A6-A816-4FA8-A839-C52FD909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1BD18-1BC2-43A0-8BDA-3C636D6D1C9F}"/>
              </a:ext>
            </a:extLst>
          </p:cNvPr>
          <p:cNvSpPr/>
          <p:nvPr/>
        </p:nvSpPr>
        <p:spPr>
          <a:xfrm>
            <a:off x="3291841" y="6107011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[Ren et al, “Faster R-CNN: Towards Real-Time Object Detection with Region Proposal Networks”, NIPS 2015]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43FD1DF-4984-4A97-A0C6-25A4CC91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055"/>
            <a:ext cx="12192000" cy="34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399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5FD2255D-96C4-4904-BAEA-DA5882B2583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66884951"/>
              </p:ext>
            </p:extLst>
          </p:nvPr>
        </p:nvGraphicFramePr>
        <p:xfrm>
          <a:off x="2081941" y="2216311"/>
          <a:ext cx="7904135" cy="2836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721">
                  <a:extLst>
                    <a:ext uri="{9D8B030D-6E8A-4147-A177-3AD203B41FA5}">
                      <a16:colId xmlns:a16="http://schemas.microsoft.com/office/drawing/2014/main" val="3086140026"/>
                    </a:ext>
                  </a:extLst>
                </a:gridCol>
                <a:gridCol w="1697065">
                  <a:extLst>
                    <a:ext uri="{9D8B030D-6E8A-4147-A177-3AD203B41FA5}">
                      <a16:colId xmlns:a16="http://schemas.microsoft.com/office/drawing/2014/main" val="3674294831"/>
                    </a:ext>
                  </a:extLst>
                </a:gridCol>
                <a:gridCol w="1697065">
                  <a:extLst>
                    <a:ext uri="{9D8B030D-6E8A-4147-A177-3AD203B41FA5}">
                      <a16:colId xmlns:a16="http://schemas.microsoft.com/office/drawing/2014/main" val="3353021713"/>
                    </a:ext>
                  </a:extLst>
                </a:gridCol>
                <a:gridCol w="1968284">
                  <a:extLst>
                    <a:ext uri="{9D8B030D-6E8A-4147-A177-3AD203B41FA5}">
                      <a16:colId xmlns:a16="http://schemas.microsoft.com/office/drawing/2014/main" val="2911380972"/>
                    </a:ext>
                  </a:extLst>
                </a:gridCol>
              </a:tblGrid>
              <a:tr h="676063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R-CNN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Fast R-CNN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Faster</a:t>
                      </a:r>
                      <a:r>
                        <a:rPr lang="en-US" sz="1800" b="1" baseline="0" dirty="0"/>
                        <a:t> R-CNN</a:t>
                      </a:r>
                      <a:endParaRPr lang="en-US" sz="18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45682"/>
                  </a:ext>
                </a:extLst>
              </a:tr>
              <a:tr h="7420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</a:rPr>
                        <a:t>Test time </a:t>
                      </a:r>
                      <a:r>
                        <a:rPr lang="en-US" sz="1800" dirty="0"/>
                        <a:t>per image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with</a:t>
                      </a:r>
                      <a:r>
                        <a:rPr lang="en-US" sz="1800" baseline="0" dirty="0"/>
                        <a:t> proposal</a:t>
                      </a:r>
                      <a:endParaRPr 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49 seconds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2.3 seconds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0.2 seconds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93362"/>
                  </a:ext>
                </a:extLst>
              </a:tr>
              <a:tr h="6760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speedup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1x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25x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250x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36667"/>
                  </a:ext>
                </a:extLst>
              </a:tr>
              <a:tr h="7420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mAP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(VOC 2007)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66.0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66.9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66.9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69869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27DE5293-A832-4442-8364-B0700A50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19" y="1585951"/>
            <a:ext cx="5773532" cy="466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E6EB5-3758-49F5-9825-8FC0EEA06FD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>
                <a:solidFill>
                  <a:srgbClr val="0000FF"/>
                </a:solidFill>
              </a:rPr>
              <a:t>First: Run per image</a:t>
            </a:r>
          </a:p>
          <a:p>
            <a:pPr lvl="1"/>
            <a:r>
              <a:rPr lang="en-US" sz="2200" dirty="0"/>
              <a:t>Backbone network</a:t>
            </a:r>
          </a:p>
          <a:p>
            <a:pPr lvl="1"/>
            <a:r>
              <a:rPr lang="en-US" sz="2200" dirty="0"/>
              <a:t>Region proposal network</a:t>
            </a:r>
          </a:p>
          <a:p>
            <a:pPr lvl="2"/>
            <a:endParaRPr lang="en-US" sz="1600" dirty="0"/>
          </a:p>
          <a:p>
            <a:r>
              <a:rPr lang="en-US" sz="2200" dirty="0">
                <a:solidFill>
                  <a:srgbClr val="C00000"/>
                </a:solidFill>
              </a:rPr>
              <a:t>Second: Run per region</a:t>
            </a:r>
          </a:p>
          <a:p>
            <a:pPr lvl="1"/>
            <a:r>
              <a:rPr lang="en-US" sz="2200" dirty="0"/>
              <a:t>Crop features: </a:t>
            </a:r>
            <a:r>
              <a:rPr lang="en-US" sz="2200" dirty="0" err="1"/>
              <a:t>RoI</a:t>
            </a:r>
            <a:r>
              <a:rPr lang="en-US" sz="2200" dirty="0"/>
              <a:t> pool / align</a:t>
            </a:r>
          </a:p>
          <a:p>
            <a:pPr lvl="1"/>
            <a:r>
              <a:rPr lang="en-US" sz="2200" dirty="0"/>
              <a:t>Predict object class</a:t>
            </a:r>
          </a:p>
          <a:p>
            <a:pPr lvl="1"/>
            <a:r>
              <a:rPr lang="en-US" sz="2200" dirty="0"/>
              <a:t>Prediction </a:t>
            </a:r>
            <a:r>
              <a:rPr lang="en-US" sz="2200" dirty="0" err="1"/>
              <a:t>bbox</a:t>
            </a:r>
            <a:r>
              <a:rPr lang="en-US" sz="2200" dirty="0"/>
              <a:t> offset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Two-staged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3B08E88-9784-4256-9D6A-A725E5A5FDDF}"/>
              </a:ext>
            </a:extLst>
          </p:cNvPr>
          <p:cNvSpPr/>
          <p:nvPr/>
        </p:nvSpPr>
        <p:spPr>
          <a:xfrm>
            <a:off x="5854548" y="2541231"/>
            <a:ext cx="5259728" cy="3493809"/>
          </a:xfrm>
          <a:custGeom>
            <a:avLst/>
            <a:gdLst>
              <a:gd name="connsiteX0" fmla="*/ 0 w 4120084"/>
              <a:gd name="connsiteY0" fmla="*/ 0 h 2984431"/>
              <a:gd name="connsiteX1" fmla="*/ 4120084 w 4120084"/>
              <a:gd name="connsiteY1" fmla="*/ 0 h 2984431"/>
              <a:gd name="connsiteX2" fmla="*/ 4120084 w 4120084"/>
              <a:gd name="connsiteY2" fmla="*/ 2984431 h 2984431"/>
              <a:gd name="connsiteX3" fmla="*/ 0 w 4120084"/>
              <a:gd name="connsiteY3" fmla="*/ 2984431 h 2984431"/>
              <a:gd name="connsiteX4" fmla="*/ 0 w 4120084"/>
              <a:gd name="connsiteY4" fmla="*/ 0 h 2984431"/>
              <a:gd name="connsiteX0" fmla="*/ 0 w 4120084"/>
              <a:gd name="connsiteY0" fmla="*/ 0 h 2984431"/>
              <a:gd name="connsiteX1" fmla="*/ 1720055 w 4120084"/>
              <a:gd name="connsiteY1" fmla="*/ 0 h 2984431"/>
              <a:gd name="connsiteX2" fmla="*/ 4120084 w 4120084"/>
              <a:gd name="connsiteY2" fmla="*/ 0 h 2984431"/>
              <a:gd name="connsiteX3" fmla="*/ 4120084 w 4120084"/>
              <a:gd name="connsiteY3" fmla="*/ 2984431 h 2984431"/>
              <a:gd name="connsiteX4" fmla="*/ 0 w 4120084"/>
              <a:gd name="connsiteY4" fmla="*/ 2984431 h 2984431"/>
              <a:gd name="connsiteX5" fmla="*/ 0 w 4120084"/>
              <a:gd name="connsiteY5" fmla="*/ 0 h 2984431"/>
              <a:gd name="connsiteX0" fmla="*/ 590 w 4120674"/>
              <a:gd name="connsiteY0" fmla="*/ 0 h 2984431"/>
              <a:gd name="connsiteX1" fmla="*/ 1720645 w 4120674"/>
              <a:gd name="connsiteY1" fmla="*/ 0 h 2984431"/>
              <a:gd name="connsiteX2" fmla="*/ 4120674 w 4120674"/>
              <a:gd name="connsiteY2" fmla="*/ 0 h 2984431"/>
              <a:gd name="connsiteX3" fmla="*/ 4120674 w 4120674"/>
              <a:gd name="connsiteY3" fmla="*/ 2984431 h 2984431"/>
              <a:gd name="connsiteX4" fmla="*/ 590 w 4120674"/>
              <a:gd name="connsiteY4" fmla="*/ 2984431 h 2984431"/>
              <a:gd name="connsiteX5" fmla="*/ 0 w 4120674"/>
              <a:gd name="connsiteY5" fmla="*/ 285136 h 2984431"/>
              <a:gd name="connsiteX6" fmla="*/ 590 w 4120674"/>
              <a:gd name="connsiteY6" fmla="*/ 0 h 2984431"/>
              <a:gd name="connsiteX0" fmla="*/ 0 w 5290123"/>
              <a:gd name="connsiteY0" fmla="*/ 0 h 3584198"/>
              <a:gd name="connsiteX1" fmla="*/ 2890094 w 5290123"/>
              <a:gd name="connsiteY1" fmla="*/ 599767 h 3584198"/>
              <a:gd name="connsiteX2" fmla="*/ 5290123 w 5290123"/>
              <a:gd name="connsiteY2" fmla="*/ 599767 h 3584198"/>
              <a:gd name="connsiteX3" fmla="*/ 5290123 w 5290123"/>
              <a:gd name="connsiteY3" fmla="*/ 3584198 h 3584198"/>
              <a:gd name="connsiteX4" fmla="*/ 1170039 w 5290123"/>
              <a:gd name="connsiteY4" fmla="*/ 3584198 h 3584198"/>
              <a:gd name="connsiteX5" fmla="*/ 1169449 w 5290123"/>
              <a:gd name="connsiteY5" fmla="*/ 884903 h 3584198"/>
              <a:gd name="connsiteX6" fmla="*/ 0 w 5290123"/>
              <a:gd name="connsiteY6" fmla="*/ 0 h 3584198"/>
              <a:gd name="connsiteX0" fmla="*/ 112972 w 5403095"/>
              <a:gd name="connsiteY0" fmla="*/ 1743 h 3585941"/>
              <a:gd name="connsiteX1" fmla="*/ 3003066 w 5403095"/>
              <a:gd name="connsiteY1" fmla="*/ 601510 h 3585941"/>
              <a:gd name="connsiteX2" fmla="*/ 5403095 w 5403095"/>
              <a:gd name="connsiteY2" fmla="*/ 601510 h 3585941"/>
              <a:gd name="connsiteX3" fmla="*/ 5403095 w 5403095"/>
              <a:gd name="connsiteY3" fmla="*/ 3585941 h 3585941"/>
              <a:gd name="connsiteX4" fmla="*/ 1283011 w 5403095"/>
              <a:gd name="connsiteY4" fmla="*/ 3585941 h 3585941"/>
              <a:gd name="connsiteX5" fmla="*/ 1282421 w 5403095"/>
              <a:gd name="connsiteY5" fmla="*/ 886646 h 3585941"/>
              <a:gd name="connsiteX6" fmla="*/ 653158 w 5403095"/>
              <a:gd name="connsiteY6" fmla="*/ 434362 h 3585941"/>
              <a:gd name="connsiteX7" fmla="*/ 112972 w 5403095"/>
              <a:gd name="connsiteY7" fmla="*/ 1743 h 3585941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76784 w 5466907"/>
              <a:gd name="connsiteY0" fmla="*/ 752 h 3584950"/>
              <a:gd name="connsiteX1" fmla="*/ 3066878 w 5466907"/>
              <a:gd name="connsiteY1" fmla="*/ 600519 h 3584950"/>
              <a:gd name="connsiteX2" fmla="*/ 5466907 w 5466907"/>
              <a:gd name="connsiteY2" fmla="*/ 600519 h 3584950"/>
              <a:gd name="connsiteX3" fmla="*/ 5466907 w 5466907"/>
              <a:gd name="connsiteY3" fmla="*/ 3584950 h 3584950"/>
              <a:gd name="connsiteX4" fmla="*/ 1346823 w 5466907"/>
              <a:gd name="connsiteY4" fmla="*/ 3584950 h 3584950"/>
              <a:gd name="connsiteX5" fmla="*/ 1346233 w 5466907"/>
              <a:gd name="connsiteY5" fmla="*/ 885655 h 3584950"/>
              <a:gd name="connsiteX6" fmla="*/ 333512 w 5466907"/>
              <a:gd name="connsiteY6" fmla="*/ 875822 h 3584950"/>
              <a:gd name="connsiteX7" fmla="*/ 176784 w 5466907"/>
              <a:gd name="connsiteY7" fmla="*/ 752 h 3584950"/>
              <a:gd name="connsiteX0" fmla="*/ 176784 w 5466907"/>
              <a:gd name="connsiteY0" fmla="*/ 752 h 3584950"/>
              <a:gd name="connsiteX1" fmla="*/ 3066878 w 5466907"/>
              <a:gd name="connsiteY1" fmla="*/ 600519 h 3584950"/>
              <a:gd name="connsiteX2" fmla="*/ 5466907 w 5466907"/>
              <a:gd name="connsiteY2" fmla="*/ 600519 h 3584950"/>
              <a:gd name="connsiteX3" fmla="*/ 5466907 w 5466907"/>
              <a:gd name="connsiteY3" fmla="*/ 3584950 h 3584950"/>
              <a:gd name="connsiteX4" fmla="*/ 1346823 w 5466907"/>
              <a:gd name="connsiteY4" fmla="*/ 3584950 h 3584950"/>
              <a:gd name="connsiteX5" fmla="*/ 1346233 w 5466907"/>
              <a:gd name="connsiteY5" fmla="*/ 885655 h 3584950"/>
              <a:gd name="connsiteX6" fmla="*/ 333512 w 5466907"/>
              <a:gd name="connsiteY6" fmla="*/ 875822 h 3584950"/>
              <a:gd name="connsiteX7" fmla="*/ 176784 w 5466907"/>
              <a:gd name="connsiteY7" fmla="*/ 752 h 3584950"/>
              <a:gd name="connsiteX0" fmla="*/ 2312 w 5292435"/>
              <a:gd name="connsiteY0" fmla="*/ 0 h 3584198"/>
              <a:gd name="connsiteX1" fmla="*/ 2892406 w 5292435"/>
              <a:gd name="connsiteY1" fmla="*/ 599767 h 3584198"/>
              <a:gd name="connsiteX2" fmla="*/ 5292435 w 5292435"/>
              <a:gd name="connsiteY2" fmla="*/ 599767 h 3584198"/>
              <a:gd name="connsiteX3" fmla="*/ 5292435 w 5292435"/>
              <a:gd name="connsiteY3" fmla="*/ 3584198 h 3584198"/>
              <a:gd name="connsiteX4" fmla="*/ 1172351 w 5292435"/>
              <a:gd name="connsiteY4" fmla="*/ 3584198 h 3584198"/>
              <a:gd name="connsiteX5" fmla="*/ 1171761 w 5292435"/>
              <a:gd name="connsiteY5" fmla="*/ 884903 h 3584198"/>
              <a:gd name="connsiteX6" fmla="*/ 159040 w 5292435"/>
              <a:gd name="connsiteY6" fmla="*/ 875070 h 3584198"/>
              <a:gd name="connsiteX7" fmla="*/ 2312 w 5292435"/>
              <a:gd name="connsiteY7" fmla="*/ 0 h 3584198"/>
              <a:gd name="connsiteX0" fmla="*/ 58765 w 5230901"/>
              <a:gd name="connsiteY0" fmla="*/ 0 h 3594030"/>
              <a:gd name="connsiteX1" fmla="*/ 2830872 w 5230901"/>
              <a:gd name="connsiteY1" fmla="*/ 609599 h 3594030"/>
              <a:gd name="connsiteX2" fmla="*/ 5230901 w 5230901"/>
              <a:gd name="connsiteY2" fmla="*/ 609599 h 3594030"/>
              <a:gd name="connsiteX3" fmla="*/ 5230901 w 5230901"/>
              <a:gd name="connsiteY3" fmla="*/ 3594030 h 3594030"/>
              <a:gd name="connsiteX4" fmla="*/ 1110817 w 5230901"/>
              <a:gd name="connsiteY4" fmla="*/ 3594030 h 3594030"/>
              <a:gd name="connsiteX5" fmla="*/ 1110227 w 5230901"/>
              <a:gd name="connsiteY5" fmla="*/ 894735 h 3594030"/>
              <a:gd name="connsiteX6" fmla="*/ 97506 w 5230901"/>
              <a:gd name="connsiteY6" fmla="*/ 884902 h 3594030"/>
              <a:gd name="connsiteX7" fmla="*/ 58765 w 5230901"/>
              <a:gd name="connsiteY7" fmla="*/ 0 h 3594030"/>
              <a:gd name="connsiteX0" fmla="*/ 65481 w 5237617"/>
              <a:gd name="connsiteY0" fmla="*/ 0 h 3594030"/>
              <a:gd name="connsiteX1" fmla="*/ 2837588 w 5237617"/>
              <a:gd name="connsiteY1" fmla="*/ 609599 h 3594030"/>
              <a:gd name="connsiteX2" fmla="*/ 5237617 w 5237617"/>
              <a:gd name="connsiteY2" fmla="*/ 609599 h 3594030"/>
              <a:gd name="connsiteX3" fmla="*/ 5237617 w 5237617"/>
              <a:gd name="connsiteY3" fmla="*/ 3594030 h 3594030"/>
              <a:gd name="connsiteX4" fmla="*/ 1117533 w 5237617"/>
              <a:gd name="connsiteY4" fmla="*/ 3594030 h 3594030"/>
              <a:gd name="connsiteX5" fmla="*/ 1116943 w 5237617"/>
              <a:gd name="connsiteY5" fmla="*/ 894735 h 3594030"/>
              <a:gd name="connsiteX6" fmla="*/ 94390 w 5237617"/>
              <a:gd name="connsiteY6" fmla="*/ 884902 h 3594030"/>
              <a:gd name="connsiteX7" fmla="*/ 65481 w 5237617"/>
              <a:gd name="connsiteY7" fmla="*/ 0 h 3594030"/>
              <a:gd name="connsiteX0" fmla="*/ 39573 w 5211709"/>
              <a:gd name="connsiteY0" fmla="*/ 0 h 3594030"/>
              <a:gd name="connsiteX1" fmla="*/ 2811680 w 5211709"/>
              <a:gd name="connsiteY1" fmla="*/ 609599 h 3594030"/>
              <a:gd name="connsiteX2" fmla="*/ 5211709 w 5211709"/>
              <a:gd name="connsiteY2" fmla="*/ 609599 h 3594030"/>
              <a:gd name="connsiteX3" fmla="*/ 5211709 w 5211709"/>
              <a:gd name="connsiteY3" fmla="*/ 3594030 h 3594030"/>
              <a:gd name="connsiteX4" fmla="*/ 1091625 w 5211709"/>
              <a:gd name="connsiteY4" fmla="*/ 3594030 h 3594030"/>
              <a:gd name="connsiteX5" fmla="*/ 1091035 w 5211709"/>
              <a:gd name="connsiteY5" fmla="*/ 894735 h 3594030"/>
              <a:gd name="connsiteX6" fmla="*/ 68482 w 5211709"/>
              <a:gd name="connsiteY6" fmla="*/ 884902 h 3594030"/>
              <a:gd name="connsiteX7" fmla="*/ 39573 w 5211709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884902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884902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907127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907127 h 3594030"/>
              <a:gd name="connsiteX7" fmla="*/ 0 w 5172136"/>
              <a:gd name="connsiteY7" fmla="*/ 0 h 35940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5302 w 5145688"/>
              <a:gd name="connsiteY0" fmla="*/ 0 h 3581330"/>
              <a:gd name="connsiteX1" fmla="*/ 2745659 w 5145688"/>
              <a:gd name="connsiteY1" fmla="*/ 596899 h 3581330"/>
              <a:gd name="connsiteX2" fmla="*/ 5145688 w 5145688"/>
              <a:gd name="connsiteY2" fmla="*/ 596899 h 3581330"/>
              <a:gd name="connsiteX3" fmla="*/ 5145688 w 5145688"/>
              <a:gd name="connsiteY3" fmla="*/ 3581330 h 3581330"/>
              <a:gd name="connsiteX4" fmla="*/ 1025604 w 5145688"/>
              <a:gd name="connsiteY4" fmla="*/ 3581330 h 3581330"/>
              <a:gd name="connsiteX5" fmla="*/ 1025014 w 5145688"/>
              <a:gd name="connsiteY5" fmla="*/ 882035 h 3581330"/>
              <a:gd name="connsiteX6" fmla="*/ 2461 w 5145688"/>
              <a:gd name="connsiteY6" fmla="*/ 894427 h 3581330"/>
              <a:gd name="connsiteX7" fmla="*/ 5302 w 5145688"/>
              <a:gd name="connsiteY7" fmla="*/ 0 h 35813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2841 w 5143227"/>
              <a:gd name="connsiteY0" fmla="*/ 0 h 3581330"/>
              <a:gd name="connsiteX1" fmla="*/ 1513654 w 5143227"/>
              <a:gd name="connsiteY1" fmla="*/ 330916 h 3581330"/>
              <a:gd name="connsiteX2" fmla="*/ 27431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431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8764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806698 w 5143227"/>
              <a:gd name="connsiteY2" fmla="*/ 600074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939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0 w 5184836"/>
              <a:gd name="connsiteY0" fmla="*/ 0 h 3530530"/>
              <a:gd name="connsiteX1" fmla="*/ 2837963 w 5184836"/>
              <a:gd name="connsiteY1" fmla="*/ 16591 h 3530530"/>
              <a:gd name="connsiteX2" fmla="*/ 2835607 w 5184836"/>
              <a:gd name="connsiteY2" fmla="*/ 546099 h 3530530"/>
              <a:gd name="connsiteX3" fmla="*/ 5184836 w 5184836"/>
              <a:gd name="connsiteY3" fmla="*/ 546099 h 3530530"/>
              <a:gd name="connsiteX4" fmla="*/ 5184836 w 5184836"/>
              <a:gd name="connsiteY4" fmla="*/ 3530530 h 3530530"/>
              <a:gd name="connsiteX5" fmla="*/ 1064752 w 5184836"/>
              <a:gd name="connsiteY5" fmla="*/ 3530530 h 3530530"/>
              <a:gd name="connsiteX6" fmla="*/ 1064162 w 5184836"/>
              <a:gd name="connsiteY6" fmla="*/ 831235 h 3530530"/>
              <a:gd name="connsiteX7" fmla="*/ 41609 w 5184836"/>
              <a:gd name="connsiteY7" fmla="*/ 843627 h 3530530"/>
              <a:gd name="connsiteX8" fmla="*/ 0 w 5184836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710277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89228 w 5194027"/>
              <a:gd name="connsiteY6" fmla="*/ 694710 h 3530530"/>
              <a:gd name="connsiteX7" fmla="*/ 0 w 5194027"/>
              <a:gd name="connsiteY7" fmla="*/ 710277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89228 w 5194027"/>
              <a:gd name="connsiteY6" fmla="*/ 694710 h 3530530"/>
              <a:gd name="connsiteX7" fmla="*/ 0 w 5194027"/>
              <a:gd name="connsiteY7" fmla="*/ 697577 h 3530530"/>
              <a:gd name="connsiteX8" fmla="*/ 9191 w 5194027"/>
              <a:gd name="connsiteY8" fmla="*/ 0 h 3530530"/>
              <a:gd name="connsiteX0" fmla="*/ 2191 w 5199727"/>
              <a:gd name="connsiteY0" fmla="*/ 0 h 3530530"/>
              <a:gd name="connsiteX1" fmla="*/ 2852854 w 5199727"/>
              <a:gd name="connsiteY1" fmla="*/ 16591 h 3530530"/>
              <a:gd name="connsiteX2" fmla="*/ 2850498 w 5199727"/>
              <a:gd name="connsiteY2" fmla="*/ 546099 h 3530530"/>
              <a:gd name="connsiteX3" fmla="*/ 5199727 w 5199727"/>
              <a:gd name="connsiteY3" fmla="*/ 546099 h 3530530"/>
              <a:gd name="connsiteX4" fmla="*/ 5199727 w 5199727"/>
              <a:gd name="connsiteY4" fmla="*/ 3530530 h 3530530"/>
              <a:gd name="connsiteX5" fmla="*/ 1079643 w 5199727"/>
              <a:gd name="connsiteY5" fmla="*/ 3530530 h 3530530"/>
              <a:gd name="connsiteX6" fmla="*/ 1094928 w 5199727"/>
              <a:gd name="connsiteY6" fmla="*/ 694710 h 3530530"/>
              <a:gd name="connsiteX7" fmla="*/ 5700 w 5199727"/>
              <a:gd name="connsiteY7" fmla="*/ 697577 h 3530530"/>
              <a:gd name="connsiteX8" fmla="*/ 2191 w 5199727"/>
              <a:gd name="connsiteY8" fmla="*/ 0 h 35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9727" h="3530530">
                <a:moveTo>
                  <a:pt x="2191" y="0"/>
                </a:moveTo>
                <a:lnTo>
                  <a:pt x="2852854" y="16591"/>
                </a:lnTo>
                <a:cubicBezTo>
                  <a:pt x="2852069" y="193094"/>
                  <a:pt x="2851283" y="369596"/>
                  <a:pt x="2850498" y="546099"/>
                </a:cubicBezTo>
                <a:lnTo>
                  <a:pt x="5199727" y="546099"/>
                </a:lnTo>
                <a:lnTo>
                  <a:pt x="5199727" y="3530530"/>
                </a:lnTo>
                <a:lnTo>
                  <a:pt x="1079643" y="3530530"/>
                </a:lnTo>
                <a:cubicBezTo>
                  <a:pt x="1079446" y="2630765"/>
                  <a:pt x="1095125" y="1594475"/>
                  <a:pt x="1094928" y="694710"/>
                </a:cubicBezTo>
                <a:lnTo>
                  <a:pt x="5700" y="697577"/>
                </a:lnTo>
                <a:cubicBezTo>
                  <a:pt x="10613" y="233924"/>
                  <a:pt x="-5695" y="451158"/>
                  <a:pt x="2191" y="0"/>
                </a:cubicBezTo>
                <a:close/>
              </a:path>
            </a:pathLst>
          </a:custGeom>
          <a:noFill/>
          <a:ln w="28575">
            <a:solidFill>
              <a:srgbClr val="0000FF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352287019">
                  <a:custGeom>
                    <a:avLst/>
                    <a:gdLst>
                      <a:gd name="connsiteX0" fmla="*/ 0 w 4120084"/>
                      <a:gd name="connsiteY0" fmla="*/ 0 h 2984431"/>
                      <a:gd name="connsiteX1" fmla="*/ 563078 w 4120084"/>
                      <a:gd name="connsiteY1" fmla="*/ 0 h 2984431"/>
                      <a:gd name="connsiteX2" fmla="*/ 1208558 w 4120084"/>
                      <a:gd name="connsiteY2" fmla="*/ 0 h 2984431"/>
                      <a:gd name="connsiteX3" fmla="*/ 1812837 w 4120084"/>
                      <a:gd name="connsiteY3" fmla="*/ 0 h 2984431"/>
                      <a:gd name="connsiteX4" fmla="*/ 2540718 w 4120084"/>
                      <a:gd name="connsiteY4" fmla="*/ 0 h 2984431"/>
                      <a:gd name="connsiteX5" fmla="*/ 3309801 w 4120084"/>
                      <a:gd name="connsiteY5" fmla="*/ 0 h 2984431"/>
                      <a:gd name="connsiteX6" fmla="*/ 4120084 w 4120084"/>
                      <a:gd name="connsiteY6" fmla="*/ 0 h 2984431"/>
                      <a:gd name="connsiteX7" fmla="*/ 4120084 w 4120084"/>
                      <a:gd name="connsiteY7" fmla="*/ 567042 h 2984431"/>
                      <a:gd name="connsiteX8" fmla="*/ 4120084 w 4120084"/>
                      <a:gd name="connsiteY8" fmla="*/ 1163928 h 2984431"/>
                      <a:gd name="connsiteX9" fmla="*/ 4120084 w 4120084"/>
                      <a:gd name="connsiteY9" fmla="*/ 1790659 h 2984431"/>
                      <a:gd name="connsiteX10" fmla="*/ 4120084 w 4120084"/>
                      <a:gd name="connsiteY10" fmla="*/ 2387545 h 2984431"/>
                      <a:gd name="connsiteX11" fmla="*/ 4120084 w 4120084"/>
                      <a:gd name="connsiteY11" fmla="*/ 2984431 h 2984431"/>
                      <a:gd name="connsiteX12" fmla="*/ 3557006 w 4120084"/>
                      <a:gd name="connsiteY12" fmla="*/ 2984431 h 2984431"/>
                      <a:gd name="connsiteX13" fmla="*/ 2952727 w 4120084"/>
                      <a:gd name="connsiteY13" fmla="*/ 2984431 h 2984431"/>
                      <a:gd name="connsiteX14" fmla="*/ 2266046 w 4120084"/>
                      <a:gd name="connsiteY14" fmla="*/ 2984431 h 2984431"/>
                      <a:gd name="connsiteX15" fmla="*/ 1702968 w 4120084"/>
                      <a:gd name="connsiteY15" fmla="*/ 2984431 h 2984431"/>
                      <a:gd name="connsiteX16" fmla="*/ 1057488 w 4120084"/>
                      <a:gd name="connsiteY16" fmla="*/ 2984431 h 2984431"/>
                      <a:gd name="connsiteX17" fmla="*/ 0 w 4120084"/>
                      <a:gd name="connsiteY17" fmla="*/ 2984431 h 2984431"/>
                      <a:gd name="connsiteX18" fmla="*/ 0 w 4120084"/>
                      <a:gd name="connsiteY18" fmla="*/ 2357700 h 2984431"/>
                      <a:gd name="connsiteX19" fmla="*/ 0 w 4120084"/>
                      <a:gd name="connsiteY19" fmla="*/ 1701126 h 2984431"/>
                      <a:gd name="connsiteX20" fmla="*/ 0 w 4120084"/>
                      <a:gd name="connsiteY20" fmla="*/ 1074395 h 2984431"/>
                      <a:gd name="connsiteX21" fmla="*/ 0 w 4120084"/>
                      <a:gd name="connsiteY21" fmla="*/ 567042 h 2984431"/>
                      <a:gd name="connsiteX22" fmla="*/ 0 w 4120084"/>
                      <a:gd name="connsiteY22" fmla="*/ 0 h 2984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120084" h="2984431" extrusionOk="0">
                        <a:moveTo>
                          <a:pt x="0" y="0"/>
                        </a:moveTo>
                        <a:cubicBezTo>
                          <a:pt x="152290" y="-17686"/>
                          <a:pt x="433750" y="3641"/>
                          <a:pt x="563078" y="0"/>
                        </a:cubicBezTo>
                        <a:cubicBezTo>
                          <a:pt x="692406" y="-3641"/>
                          <a:pt x="964228" y="13277"/>
                          <a:pt x="1208558" y="0"/>
                        </a:cubicBezTo>
                        <a:cubicBezTo>
                          <a:pt x="1452888" y="-13277"/>
                          <a:pt x="1566667" y="-14294"/>
                          <a:pt x="1812837" y="0"/>
                        </a:cubicBezTo>
                        <a:cubicBezTo>
                          <a:pt x="2059007" y="14294"/>
                          <a:pt x="2246003" y="-13044"/>
                          <a:pt x="2540718" y="0"/>
                        </a:cubicBezTo>
                        <a:cubicBezTo>
                          <a:pt x="2835433" y="13044"/>
                          <a:pt x="3135576" y="-1684"/>
                          <a:pt x="3309801" y="0"/>
                        </a:cubicBezTo>
                        <a:cubicBezTo>
                          <a:pt x="3484026" y="1684"/>
                          <a:pt x="3951935" y="23374"/>
                          <a:pt x="4120084" y="0"/>
                        </a:cubicBezTo>
                        <a:cubicBezTo>
                          <a:pt x="4110837" y="276225"/>
                          <a:pt x="4096988" y="430588"/>
                          <a:pt x="4120084" y="567042"/>
                        </a:cubicBezTo>
                        <a:cubicBezTo>
                          <a:pt x="4143180" y="703496"/>
                          <a:pt x="4120944" y="1024569"/>
                          <a:pt x="4120084" y="1163928"/>
                        </a:cubicBezTo>
                        <a:cubicBezTo>
                          <a:pt x="4119224" y="1303287"/>
                          <a:pt x="4105768" y="1579362"/>
                          <a:pt x="4120084" y="1790659"/>
                        </a:cubicBezTo>
                        <a:cubicBezTo>
                          <a:pt x="4134400" y="2001956"/>
                          <a:pt x="4121699" y="2254375"/>
                          <a:pt x="4120084" y="2387545"/>
                        </a:cubicBezTo>
                        <a:cubicBezTo>
                          <a:pt x="4118469" y="2520715"/>
                          <a:pt x="4142997" y="2793662"/>
                          <a:pt x="4120084" y="2984431"/>
                        </a:cubicBezTo>
                        <a:cubicBezTo>
                          <a:pt x="3880358" y="3003669"/>
                          <a:pt x="3808991" y="3009814"/>
                          <a:pt x="3557006" y="2984431"/>
                        </a:cubicBezTo>
                        <a:cubicBezTo>
                          <a:pt x="3305021" y="2959048"/>
                          <a:pt x="3160823" y="2987065"/>
                          <a:pt x="2952727" y="2984431"/>
                        </a:cubicBezTo>
                        <a:cubicBezTo>
                          <a:pt x="2744631" y="2981797"/>
                          <a:pt x="2540446" y="2961111"/>
                          <a:pt x="2266046" y="2984431"/>
                        </a:cubicBezTo>
                        <a:cubicBezTo>
                          <a:pt x="1991646" y="3007751"/>
                          <a:pt x="1913453" y="3002111"/>
                          <a:pt x="1702968" y="2984431"/>
                        </a:cubicBezTo>
                        <a:cubicBezTo>
                          <a:pt x="1492483" y="2966751"/>
                          <a:pt x="1214330" y="2988780"/>
                          <a:pt x="1057488" y="2984431"/>
                        </a:cubicBezTo>
                        <a:cubicBezTo>
                          <a:pt x="900646" y="2980082"/>
                          <a:pt x="400124" y="2957215"/>
                          <a:pt x="0" y="2984431"/>
                        </a:cubicBezTo>
                        <a:cubicBezTo>
                          <a:pt x="-29155" y="2780662"/>
                          <a:pt x="15131" y="2488060"/>
                          <a:pt x="0" y="2357700"/>
                        </a:cubicBezTo>
                        <a:cubicBezTo>
                          <a:pt x="-15131" y="2227340"/>
                          <a:pt x="-17978" y="2016843"/>
                          <a:pt x="0" y="1701126"/>
                        </a:cubicBezTo>
                        <a:cubicBezTo>
                          <a:pt x="17978" y="1385409"/>
                          <a:pt x="-26086" y="1310003"/>
                          <a:pt x="0" y="1074395"/>
                        </a:cubicBezTo>
                        <a:cubicBezTo>
                          <a:pt x="26086" y="838787"/>
                          <a:pt x="22399" y="773459"/>
                          <a:pt x="0" y="567042"/>
                        </a:cubicBezTo>
                        <a:cubicBezTo>
                          <a:pt x="-22399" y="360625"/>
                          <a:pt x="-20781" y="2505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679A360D-23C3-45B9-914E-47D7BD8FD1C2}"/>
              </a:ext>
            </a:extLst>
          </p:cNvPr>
          <p:cNvSpPr/>
          <p:nvPr/>
        </p:nvSpPr>
        <p:spPr>
          <a:xfrm flipV="1">
            <a:off x="8188325" y="1504334"/>
            <a:ext cx="3390594" cy="1327356"/>
          </a:xfrm>
          <a:custGeom>
            <a:avLst/>
            <a:gdLst>
              <a:gd name="connsiteX0" fmla="*/ 0 w 3388648"/>
              <a:gd name="connsiteY0" fmla="*/ 0 h 1327356"/>
              <a:gd name="connsiteX1" fmla="*/ 3388648 w 3388648"/>
              <a:gd name="connsiteY1" fmla="*/ 0 h 1327356"/>
              <a:gd name="connsiteX2" fmla="*/ 3388648 w 3388648"/>
              <a:gd name="connsiteY2" fmla="*/ 1327356 h 1327356"/>
              <a:gd name="connsiteX3" fmla="*/ 0 w 3388648"/>
              <a:gd name="connsiteY3" fmla="*/ 1327356 h 1327356"/>
              <a:gd name="connsiteX4" fmla="*/ 0 w 3388648"/>
              <a:gd name="connsiteY4" fmla="*/ 0 h 1327356"/>
              <a:gd name="connsiteX0" fmla="*/ 1946 w 3390594"/>
              <a:gd name="connsiteY0" fmla="*/ 0 h 1327356"/>
              <a:gd name="connsiteX1" fmla="*/ 3390594 w 3390594"/>
              <a:gd name="connsiteY1" fmla="*/ 0 h 1327356"/>
              <a:gd name="connsiteX2" fmla="*/ 3390594 w 3390594"/>
              <a:gd name="connsiteY2" fmla="*/ 1327356 h 1327356"/>
              <a:gd name="connsiteX3" fmla="*/ 1946 w 3390594"/>
              <a:gd name="connsiteY3" fmla="*/ 1327356 h 1327356"/>
              <a:gd name="connsiteX4" fmla="*/ 0 w 3390594"/>
              <a:gd name="connsiteY4" fmla="*/ 586965 h 1327356"/>
              <a:gd name="connsiteX5" fmla="*/ 1946 w 3390594"/>
              <a:gd name="connsiteY5" fmla="*/ 0 h 1327356"/>
              <a:gd name="connsiteX0" fmla="*/ 1946 w 3390594"/>
              <a:gd name="connsiteY0" fmla="*/ 0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1946 w 3390594"/>
              <a:gd name="connsiteY6" fmla="*/ 0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32196 w 3390594"/>
              <a:gd name="connsiteY0" fmla="*/ 584200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32196 w 3390594"/>
              <a:gd name="connsiteY6" fmla="*/ 584200 h 132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0594" h="1327356">
                <a:moveTo>
                  <a:pt x="732196" y="584200"/>
                </a:moveTo>
                <a:lnTo>
                  <a:pt x="717550" y="2765"/>
                </a:lnTo>
                <a:lnTo>
                  <a:pt x="3390594" y="0"/>
                </a:lnTo>
                <a:lnTo>
                  <a:pt x="3390594" y="1327356"/>
                </a:lnTo>
                <a:lnTo>
                  <a:pt x="1946" y="1327356"/>
                </a:lnTo>
                <a:cubicBezTo>
                  <a:pt x="1297" y="1080559"/>
                  <a:pt x="649" y="833762"/>
                  <a:pt x="0" y="586965"/>
                </a:cubicBezTo>
                <a:lnTo>
                  <a:pt x="732196" y="5842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753730055">
                  <a:custGeom>
                    <a:avLst/>
                    <a:gdLst>
                      <a:gd name="connsiteX0" fmla="*/ 0 w 3388648"/>
                      <a:gd name="connsiteY0" fmla="*/ 0 h 1012724"/>
                      <a:gd name="connsiteX1" fmla="*/ 711616 w 3388648"/>
                      <a:gd name="connsiteY1" fmla="*/ 0 h 1012724"/>
                      <a:gd name="connsiteX2" fmla="*/ 1321573 w 3388648"/>
                      <a:gd name="connsiteY2" fmla="*/ 0 h 1012724"/>
                      <a:gd name="connsiteX3" fmla="*/ 1999302 w 3388648"/>
                      <a:gd name="connsiteY3" fmla="*/ 0 h 1012724"/>
                      <a:gd name="connsiteX4" fmla="*/ 2677032 w 3388648"/>
                      <a:gd name="connsiteY4" fmla="*/ 0 h 1012724"/>
                      <a:gd name="connsiteX5" fmla="*/ 3388648 w 3388648"/>
                      <a:gd name="connsiteY5" fmla="*/ 0 h 1012724"/>
                      <a:gd name="connsiteX6" fmla="*/ 3388648 w 3388648"/>
                      <a:gd name="connsiteY6" fmla="*/ 506362 h 1012724"/>
                      <a:gd name="connsiteX7" fmla="*/ 3388648 w 3388648"/>
                      <a:gd name="connsiteY7" fmla="*/ 1012724 h 1012724"/>
                      <a:gd name="connsiteX8" fmla="*/ 2710918 w 3388648"/>
                      <a:gd name="connsiteY8" fmla="*/ 1012724 h 1012724"/>
                      <a:gd name="connsiteX9" fmla="*/ 2134848 w 3388648"/>
                      <a:gd name="connsiteY9" fmla="*/ 1012724 h 1012724"/>
                      <a:gd name="connsiteX10" fmla="*/ 1558778 w 3388648"/>
                      <a:gd name="connsiteY10" fmla="*/ 1012724 h 1012724"/>
                      <a:gd name="connsiteX11" fmla="*/ 948821 w 3388648"/>
                      <a:gd name="connsiteY11" fmla="*/ 1012724 h 1012724"/>
                      <a:gd name="connsiteX12" fmla="*/ 0 w 3388648"/>
                      <a:gd name="connsiteY12" fmla="*/ 1012724 h 1012724"/>
                      <a:gd name="connsiteX13" fmla="*/ 0 w 3388648"/>
                      <a:gd name="connsiteY13" fmla="*/ 516489 h 1012724"/>
                      <a:gd name="connsiteX14" fmla="*/ 0 w 3388648"/>
                      <a:gd name="connsiteY14" fmla="*/ 0 h 1012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388648" h="1012724" extrusionOk="0">
                        <a:moveTo>
                          <a:pt x="0" y="0"/>
                        </a:moveTo>
                        <a:cubicBezTo>
                          <a:pt x="249642" y="-26344"/>
                          <a:pt x="405448" y="-8171"/>
                          <a:pt x="711616" y="0"/>
                        </a:cubicBezTo>
                        <a:cubicBezTo>
                          <a:pt x="1017784" y="8171"/>
                          <a:pt x="1078130" y="-18137"/>
                          <a:pt x="1321573" y="0"/>
                        </a:cubicBezTo>
                        <a:cubicBezTo>
                          <a:pt x="1565016" y="18137"/>
                          <a:pt x="1697135" y="-5423"/>
                          <a:pt x="1999302" y="0"/>
                        </a:cubicBezTo>
                        <a:cubicBezTo>
                          <a:pt x="2301469" y="5423"/>
                          <a:pt x="2359212" y="12317"/>
                          <a:pt x="2677032" y="0"/>
                        </a:cubicBezTo>
                        <a:cubicBezTo>
                          <a:pt x="2994852" y="-12317"/>
                          <a:pt x="3083886" y="-33030"/>
                          <a:pt x="3388648" y="0"/>
                        </a:cubicBezTo>
                        <a:cubicBezTo>
                          <a:pt x="3396826" y="177498"/>
                          <a:pt x="3378879" y="385391"/>
                          <a:pt x="3388648" y="506362"/>
                        </a:cubicBezTo>
                        <a:cubicBezTo>
                          <a:pt x="3398417" y="627333"/>
                          <a:pt x="3395092" y="885530"/>
                          <a:pt x="3388648" y="1012724"/>
                        </a:cubicBezTo>
                        <a:cubicBezTo>
                          <a:pt x="3145559" y="991834"/>
                          <a:pt x="2851575" y="1007307"/>
                          <a:pt x="2710918" y="1012724"/>
                        </a:cubicBezTo>
                        <a:cubicBezTo>
                          <a:pt x="2570261" y="1018142"/>
                          <a:pt x="2278854" y="1030247"/>
                          <a:pt x="2134848" y="1012724"/>
                        </a:cubicBezTo>
                        <a:cubicBezTo>
                          <a:pt x="1990842" y="995202"/>
                          <a:pt x="1791145" y="994521"/>
                          <a:pt x="1558778" y="1012724"/>
                        </a:cubicBezTo>
                        <a:cubicBezTo>
                          <a:pt x="1326411" y="1030928"/>
                          <a:pt x="1072133" y="1040415"/>
                          <a:pt x="948821" y="1012724"/>
                        </a:cubicBezTo>
                        <a:cubicBezTo>
                          <a:pt x="825509" y="985033"/>
                          <a:pt x="367487" y="985177"/>
                          <a:pt x="0" y="1012724"/>
                        </a:cubicBezTo>
                        <a:cubicBezTo>
                          <a:pt x="-12145" y="830887"/>
                          <a:pt x="8551" y="720260"/>
                          <a:pt x="0" y="516489"/>
                        </a:cubicBezTo>
                        <a:cubicBezTo>
                          <a:pt x="-8551" y="312718"/>
                          <a:pt x="-18533" y="1408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2071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007FB760-2DCE-4750-B778-9B27E106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219" y="1585951"/>
            <a:ext cx="5773532" cy="466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E6EB5-3758-49F5-9825-8FC0EEA06F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246182" cy="4025490"/>
          </a:xfrm>
        </p:spPr>
        <p:txBody>
          <a:bodyPr/>
          <a:lstStyle/>
          <a:p>
            <a:r>
              <a:rPr lang="en-US" dirty="0"/>
              <a:t>It’s fast, but the process is still about 7 </a:t>
            </a:r>
            <a:r>
              <a:rPr lang="en-US" b="1" dirty="0"/>
              <a:t>FPS</a:t>
            </a:r>
            <a:endParaRPr lang="en-US" dirty="0"/>
          </a:p>
          <a:p>
            <a:r>
              <a:rPr lang="en-US" dirty="0"/>
              <a:t>Can we make it even faster?</a:t>
            </a:r>
          </a:p>
          <a:p>
            <a:endParaRPr lang="en-US" dirty="0"/>
          </a:p>
          <a:p>
            <a:r>
              <a:rPr lang="en-US" dirty="0"/>
              <a:t>Do we really need the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second stage</a:t>
            </a:r>
            <a:r>
              <a:rPr lang="en-US" dirty="0"/>
              <a:t>?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Two-staged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BAA81-8CB1-40C7-BBD8-6DF45663CE78}"/>
              </a:ext>
            </a:extLst>
          </p:cNvPr>
          <p:cNvSpPr/>
          <p:nvPr/>
        </p:nvSpPr>
        <p:spPr>
          <a:xfrm>
            <a:off x="5854548" y="2541231"/>
            <a:ext cx="5259728" cy="3493809"/>
          </a:xfrm>
          <a:custGeom>
            <a:avLst/>
            <a:gdLst>
              <a:gd name="connsiteX0" fmla="*/ 0 w 4120084"/>
              <a:gd name="connsiteY0" fmla="*/ 0 h 2984431"/>
              <a:gd name="connsiteX1" fmla="*/ 4120084 w 4120084"/>
              <a:gd name="connsiteY1" fmla="*/ 0 h 2984431"/>
              <a:gd name="connsiteX2" fmla="*/ 4120084 w 4120084"/>
              <a:gd name="connsiteY2" fmla="*/ 2984431 h 2984431"/>
              <a:gd name="connsiteX3" fmla="*/ 0 w 4120084"/>
              <a:gd name="connsiteY3" fmla="*/ 2984431 h 2984431"/>
              <a:gd name="connsiteX4" fmla="*/ 0 w 4120084"/>
              <a:gd name="connsiteY4" fmla="*/ 0 h 2984431"/>
              <a:gd name="connsiteX0" fmla="*/ 0 w 4120084"/>
              <a:gd name="connsiteY0" fmla="*/ 0 h 2984431"/>
              <a:gd name="connsiteX1" fmla="*/ 1720055 w 4120084"/>
              <a:gd name="connsiteY1" fmla="*/ 0 h 2984431"/>
              <a:gd name="connsiteX2" fmla="*/ 4120084 w 4120084"/>
              <a:gd name="connsiteY2" fmla="*/ 0 h 2984431"/>
              <a:gd name="connsiteX3" fmla="*/ 4120084 w 4120084"/>
              <a:gd name="connsiteY3" fmla="*/ 2984431 h 2984431"/>
              <a:gd name="connsiteX4" fmla="*/ 0 w 4120084"/>
              <a:gd name="connsiteY4" fmla="*/ 2984431 h 2984431"/>
              <a:gd name="connsiteX5" fmla="*/ 0 w 4120084"/>
              <a:gd name="connsiteY5" fmla="*/ 0 h 2984431"/>
              <a:gd name="connsiteX0" fmla="*/ 590 w 4120674"/>
              <a:gd name="connsiteY0" fmla="*/ 0 h 2984431"/>
              <a:gd name="connsiteX1" fmla="*/ 1720645 w 4120674"/>
              <a:gd name="connsiteY1" fmla="*/ 0 h 2984431"/>
              <a:gd name="connsiteX2" fmla="*/ 4120674 w 4120674"/>
              <a:gd name="connsiteY2" fmla="*/ 0 h 2984431"/>
              <a:gd name="connsiteX3" fmla="*/ 4120674 w 4120674"/>
              <a:gd name="connsiteY3" fmla="*/ 2984431 h 2984431"/>
              <a:gd name="connsiteX4" fmla="*/ 590 w 4120674"/>
              <a:gd name="connsiteY4" fmla="*/ 2984431 h 2984431"/>
              <a:gd name="connsiteX5" fmla="*/ 0 w 4120674"/>
              <a:gd name="connsiteY5" fmla="*/ 285136 h 2984431"/>
              <a:gd name="connsiteX6" fmla="*/ 590 w 4120674"/>
              <a:gd name="connsiteY6" fmla="*/ 0 h 2984431"/>
              <a:gd name="connsiteX0" fmla="*/ 0 w 5290123"/>
              <a:gd name="connsiteY0" fmla="*/ 0 h 3584198"/>
              <a:gd name="connsiteX1" fmla="*/ 2890094 w 5290123"/>
              <a:gd name="connsiteY1" fmla="*/ 599767 h 3584198"/>
              <a:gd name="connsiteX2" fmla="*/ 5290123 w 5290123"/>
              <a:gd name="connsiteY2" fmla="*/ 599767 h 3584198"/>
              <a:gd name="connsiteX3" fmla="*/ 5290123 w 5290123"/>
              <a:gd name="connsiteY3" fmla="*/ 3584198 h 3584198"/>
              <a:gd name="connsiteX4" fmla="*/ 1170039 w 5290123"/>
              <a:gd name="connsiteY4" fmla="*/ 3584198 h 3584198"/>
              <a:gd name="connsiteX5" fmla="*/ 1169449 w 5290123"/>
              <a:gd name="connsiteY5" fmla="*/ 884903 h 3584198"/>
              <a:gd name="connsiteX6" fmla="*/ 0 w 5290123"/>
              <a:gd name="connsiteY6" fmla="*/ 0 h 3584198"/>
              <a:gd name="connsiteX0" fmla="*/ 112972 w 5403095"/>
              <a:gd name="connsiteY0" fmla="*/ 1743 h 3585941"/>
              <a:gd name="connsiteX1" fmla="*/ 3003066 w 5403095"/>
              <a:gd name="connsiteY1" fmla="*/ 601510 h 3585941"/>
              <a:gd name="connsiteX2" fmla="*/ 5403095 w 5403095"/>
              <a:gd name="connsiteY2" fmla="*/ 601510 h 3585941"/>
              <a:gd name="connsiteX3" fmla="*/ 5403095 w 5403095"/>
              <a:gd name="connsiteY3" fmla="*/ 3585941 h 3585941"/>
              <a:gd name="connsiteX4" fmla="*/ 1283011 w 5403095"/>
              <a:gd name="connsiteY4" fmla="*/ 3585941 h 3585941"/>
              <a:gd name="connsiteX5" fmla="*/ 1282421 w 5403095"/>
              <a:gd name="connsiteY5" fmla="*/ 886646 h 3585941"/>
              <a:gd name="connsiteX6" fmla="*/ 653158 w 5403095"/>
              <a:gd name="connsiteY6" fmla="*/ 434362 h 3585941"/>
              <a:gd name="connsiteX7" fmla="*/ 112972 w 5403095"/>
              <a:gd name="connsiteY7" fmla="*/ 1743 h 3585941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81873 w 5471996"/>
              <a:gd name="connsiteY0" fmla="*/ 914 h 3585112"/>
              <a:gd name="connsiteX1" fmla="*/ 3071967 w 5471996"/>
              <a:gd name="connsiteY1" fmla="*/ 600681 h 3585112"/>
              <a:gd name="connsiteX2" fmla="*/ 5471996 w 5471996"/>
              <a:gd name="connsiteY2" fmla="*/ 600681 h 3585112"/>
              <a:gd name="connsiteX3" fmla="*/ 5471996 w 5471996"/>
              <a:gd name="connsiteY3" fmla="*/ 3585112 h 3585112"/>
              <a:gd name="connsiteX4" fmla="*/ 1351912 w 5471996"/>
              <a:gd name="connsiteY4" fmla="*/ 3585112 h 3585112"/>
              <a:gd name="connsiteX5" fmla="*/ 1351322 w 5471996"/>
              <a:gd name="connsiteY5" fmla="*/ 885817 h 3585112"/>
              <a:gd name="connsiteX6" fmla="*/ 318936 w 5471996"/>
              <a:gd name="connsiteY6" fmla="*/ 738333 h 3585112"/>
              <a:gd name="connsiteX7" fmla="*/ 181873 w 5471996"/>
              <a:gd name="connsiteY7" fmla="*/ 914 h 3585112"/>
              <a:gd name="connsiteX0" fmla="*/ 176784 w 5466907"/>
              <a:gd name="connsiteY0" fmla="*/ 752 h 3584950"/>
              <a:gd name="connsiteX1" fmla="*/ 3066878 w 5466907"/>
              <a:gd name="connsiteY1" fmla="*/ 600519 h 3584950"/>
              <a:gd name="connsiteX2" fmla="*/ 5466907 w 5466907"/>
              <a:gd name="connsiteY2" fmla="*/ 600519 h 3584950"/>
              <a:gd name="connsiteX3" fmla="*/ 5466907 w 5466907"/>
              <a:gd name="connsiteY3" fmla="*/ 3584950 h 3584950"/>
              <a:gd name="connsiteX4" fmla="*/ 1346823 w 5466907"/>
              <a:gd name="connsiteY4" fmla="*/ 3584950 h 3584950"/>
              <a:gd name="connsiteX5" fmla="*/ 1346233 w 5466907"/>
              <a:gd name="connsiteY5" fmla="*/ 885655 h 3584950"/>
              <a:gd name="connsiteX6" fmla="*/ 333512 w 5466907"/>
              <a:gd name="connsiteY6" fmla="*/ 875822 h 3584950"/>
              <a:gd name="connsiteX7" fmla="*/ 176784 w 5466907"/>
              <a:gd name="connsiteY7" fmla="*/ 752 h 3584950"/>
              <a:gd name="connsiteX0" fmla="*/ 176784 w 5466907"/>
              <a:gd name="connsiteY0" fmla="*/ 752 h 3584950"/>
              <a:gd name="connsiteX1" fmla="*/ 3066878 w 5466907"/>
              <a:gd name="connsiteY1" fmla="*/ 600519 h 3584950"/>
              <a:gd name="connsiteX2" fmla="*/ 5466907 w 5466907"/>
              <a:gd name="connsiteY2" fmla="*/ 600519 h 3584950"/>
              <a:gd name="connsiteX3" fmla="*/ 5466907 w 5466907"/>
              <a:gd name="connsiteY3" fmla="*/ 3584950 h 3584950"/>
              <a:gd name="connsiteX4" fmla="*/ 1346823 w 5466907"/>
              <a:gd name="connsiteY4" fmla="*/ 3584950 h 3584950"/>
              <a:gd name="connsiteX5" fmla="*/ 1346233 w 5466907"/>
              <a:gd name="connsiteY5" fmla="*/ 885655 h 3584950"/>
              <a:gd name="connsiteX6" fmla="*/ 333512 w 5466907"/>
              <a:gd name="connsiteY6" fmla="*/ 875822 h 3584950"/>
              <a:gd name="connsiteX7" fmla="*/ 176784 w 5466907"/>
              <a:gd name="connsiteY7" fmla="*/ 752 h 3584950"/>
              <a:gd name="connsiteX0" fmla="*/ 2312 w 5292435"/>
              <a:gd name="connsiteY0" fmla="*/ 0 h 3584198"/>
              <a:gd name="connsiteX1" fmla="*/ 2892406 w 5292435"/>
              <a:gd name="connsiteY1" fmla="*/ 599767 h 3584198"/>
              <a:gd name="connsiteX2" fmla="*/ 5292435 w 5292435"/>
              <a:gd name="connsiteY2" fmla="*/ 599767 h 3584198"/>
              <a:gd name="connsiteX3" fmla="*/ 5292435 w 5292435"/>
              <a:gd name="connsiteY3" fmla="*/ 3584198 h 3584198"/>
              <a:gd name="connsiteX4" fmla="*/ 1172351 w 5292435"/>
              <a:gd name="connsiteY4" fmla="*/ 3584198 h 3584198"/>
              <a:gd name="connsiteX5" fmla="*/ 1171761 w 5292435"/>
              <a:gd name="connsiteY5" fmla="*/ 884903 h 3584198"/>
              <a:gd name="connsiteX6" fmla="*/ 159040 w 5292435"/>
              <a:gd name="connsiteY6" fmla="*/ 875070 h 3584198"/>
              <a:gd name="connsiteX7" fmla="*/ 2312 w 5292435"/>
              <a:gd name="connsiteY7" fmla="*/ 0 h 3584198"/>
              <a:gd name="connsiteX0" fmla="*/ 58765 w 5230901"/>
              <a:gd name="connsiteY0" fmla="*/ 0 h 3594030"/>
              <a:gd name="connsiteX1" fmla="*/ 2830872 w 5230901"/>
              <a:gd name="connsiteY1" fmla="*/ 609599 h 3594030"/>
              <a:gd name="connsiteX2" fmla="*/ 5230901 w 5230901"/>
              <a:gd name="connsiteY2" fmla="*/ 609599 h 3594030"/>
              <a:gd name="connsiteX3" fmla="*/ 5230901 w 5230901"/>
              <a:gd name="connsiteY3" fmla="*/ 3594030 h 3594030"/>
              <a:gd name="connsiteX4" fmla="*/ 1110817 w 5230901"/>
              <a:gd name="connsiteY4" fmla="*/ 3594030 h 3594030"/>
              <a:gd name="connsiteX5" fmla="*/ 1110227 w 5230901"/>
              <a:gd name="connsiteY5" fmla="*/ 894735 h 3594030"/>
              <a:gd name="connsiteX6" fmla="*/ 97506 w 5230901"/>
              <a:gd name="connsiteY6" fmla="*/ 884902 h 3594030"/>
              <a:gd name="connsiteX7" fmla="*/ 58765 w 5230901"/>
              <a:gd name="connsiteY7" fmla="*/ 0 h 3594030"/>
              <a:gd name="connsiteX0" fmla="*/ 65481 w 5237617"/>
              <a:gd name="connsiteY0" fmla="*/ 0 h 3594030"/>
              <a:gd name="connsiteX1" fmla="*/ 2837588 w 5237617"/>
              <a:gd name="connsiteY1" fmla="*/ 609599 h 3594030"/>
              <a:gd name="connsiteX2" fmla="*/ 5237617 w 5237617"/>
              <a:gd name="connsiteY2" fmla="*/ 609599 h 3594030"/>
              <a:gd name="connsiteX3" fmla="*/ 5237617 w 5237617"/>
              <a:gd name="connsiteY3" fmla="*/ 3594030 h 3594030"/>
              <a:gd name="connsiteX4" fmla="*/ 1117533 w 5237617"/>
              <a:gd name="connsiteY4" fmla="*/ 3594030 h 3594030"/>
              <a:gd name="connsiteX5" fmla="*/ 1116943 w 5237617"/>
              <a:gd name="connsiteY5" fmla="*/ 894735 h 3594030"/>
              <a:gd name="connsiteX6" fmla="*/ 94390 w 5237617"/>
              <a:gd name="connsiteY6" fmla="*/ 884902 h 3594030"/>
              <a:gd name="connsiteX7" fmla="*/ 65481 w 5237617"/>
              <a:gd name="connsiteY7" fmla="*/ 0 h 3594030"/>
              <a:gd name="connsiteX0" fmla="*/ 39573 w 5211709"/>
              <a:gd name="connsiteY0" fmla="*/ 0 h 3594030"/>
              <a:gd name="connsiteX1" fmla="*/ 2811680 w 5211709"/>
              <a:gd name="connsiteY1" fmla="*/ 609599 h 3594030"/>
              <a:gd name="connsiteX2" fmla="*/ 5211709 w 5211709"/>
              <a:gd name="connsiteY2" fmla="*/ 609599 h 3594030"/>
              <a:gd name="connsiteX3" fmla="*/ 5211709 w 5211709"/>
              <a:gd name="connsiteY3" fmla="*/ 3594030 h 3594030"/>
              <a:gd name="connsiteX4" fmla="*/ 1091625 w 5211709"/>
              <a:gd name="connsiteY4" fmla="*/ 3594030 h 3594030"/>
              <a:gd name="connsiteX5" fmla="*/ 1091035 w 5211709"/>
              <a:gd name="connsiteY5" fmla="*/ 894735 h 3594030"/>
              <a:gd name="connsiteX6" fmla="*/ 68482 w 5211709"/>
              <a:gd name="connsiteY6" fmla="*/ 884902 h 3594030"/>
              <a:gd name="connsiteX7" fmla="*/ 39573 w 5211709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884902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884902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907127 h 3594030"/>
              <a:gd name="connsiteX7" fmla="*/ 0 w 5172136"/>
              <a:gd name="connsiteY7" fmla="*/ 0 h 3594030"/>
              <a:gd name="connsiteX0" fmla="*/ 0 w 5172136"/>
              <a:gd name="connsiteY0" fmla="*/ 0 h 3594030"/>
              <a:gd name="connsiteX1" fmla="*/ 2772107 w 5172136"/>
              <a:gd name="connsiteY1" fmla="*/ 609599 h 3594030"/>
              <a:gd name="connsiteX2" fmla="*/ 5172136 w 5172136"/>
              <a:gd name="connsiteY2" fmla="*/ 609599 h 3594030"/>
              <a:gd name="connsiteX3" fmla="*/ 5172136 w 5172136"/>
              <a:gd name="connsiteY3" fmla="*/ 3594030 h 3594030"/>
              <a:gd name="connsiteX4" fmla="*/ 1052052 w 5172136"/>
              <a:gd name="connsiteY4" fmla="*/ 3594030 h 3594030"/>
              <a:gd name="connsiteX5" fmla="*/ 1051462 w 5172136"/>
              <a:gd name="connsiteY5" fmla="*/ 894735 h 3594030"/>
              <a:gd name="connsiteX6" fmla="*/ 28909 w 5172136"/>
              <a:gd name="connsiteY6" fmla="*/ 907127 h 3594030"/>
              <a:gd name="connsiteX7" fmla="*/ 0 w 5172136"/>
              <a:gd name="connsiteY7" fmla="*/ 0 h 35940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5302 w 5145688"/>
              <a:gd name="connsiteY0" fmla="*/ 0 h 3581330"/>
              <a:gd name="connsiteX1" fmla="*/ 2745659 w 5145688"/>
              <a:gd name="connsiteY1" fmla="*/ 596899 h 3581330"/>
              <a:gd name="connsiteX2" fmla="*/ 5145688 w 5145688"/>
              <a:gd name="connsiteY2" fmla="*/ 596899 h 3581330"/>
              <a:gd name="connsiteX3" fmla="*/ 5145688 w 5145688"/>
              <a:gd name="connsiteY3" fmla="*/ 3581330 h 3581330"/>
              <a:gd name="connsiteX4" fmla="*/ 1025604 w 5145688"/>
              <a:gd name="connsiteY4" fmla="*/ 3581330 h 3581330"/>
              <a:gd name="connsiteX5" fmla="*/ 1025014 w 5145688"/>
              <a:gd name="connsiteY5" fmla="*/ 882035 h 3581330"/>
              <a:gd name="connsiteX6" fmla="*/ 2461 w 5145688"/>
              <a:gd name="connsiteY6" fmla="*/ 894427 h 3581330"/>
              <a:gd name="connsiteX7" fmla="*/ 5302 w 5145688"/>
              <a:gd name="connsiteY7" fmla="*/ 0 h 35813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2841 w 5143227"/>
              <a:gd name="connsiteY0" fmla="*/ 0 h 3581330"/>
              <a:gd name="connsiteX1" fmla="*/ 2743198 w 5143227"/>
              <a:gd name="connsiteY1" fmla="*/ 596899 h 3581330"/>
              <a:gd name="connsiteX2" fmla="*/ 5143227 w 5143227"/>
              <a:gd name="connsiteY2" fmla="*/ 596899 h 3581330"/>
              <a:gd name="connsiteX3" fmla="*/ 5143227 w 5143227"/>
              <a:gd name="connsiteY3" fmla="*/ 3581330 h 3581330"/>
              <a:gd name="connsiteX4" fmla="*/ 1023143 w 5143227"/>
              <a:gd name="connsiteY4" fmla="*/ 3581330 h 3581330"/>
              <a:gd name="connsiteX5" fmla="*/ 1022553 w 5143227"/>
              <a:gd name="connsiteY5" fmla="*/ 882035 h 3581330"/>
              <a:gd name="connsiteX6" fmla="*/ 0 w 5143227"/>
              <a:gd name="connsiteY6" fmla="*/ 894427 h 3581330"/>
              <a:gd name="connsiteX7" fmla="*/ 2841 w 5143227"/>
              <a:gd name="connsiteY7" fmla="*/ 0 h 3581330"/>
              <a:gd name="connsiteX0" fmla="*/ 2841 w 5143227"/>
              <a:gd name="connsiteY0" fmla="*/ 0 h 3581330"/>
              <a:gd name="connsiteX1" fmla="*/ 1513654 w 5143227"/>
              <a:gd name="connsiteY1" fmla="*/ 330916 h 3581330"/>
              <a:gd name="connsiteX2" fmla="*/ 27431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431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8764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806698 w 5143227"/>
              <a:gd name="connsiteY2" fmla="*/ 600074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2841 w 5143227"/>
              <a:gd name="connsiteY0" fmla="*/ 0 h 3581330"/>
              <a:gd name="connsiteX1" fmla="*/ 2796354 w 5143227"/>
              <a:gd name="connsiteY1" fmla="*/ 67391 h 3581330"/>
              <a:gd name="connsiteX2" fmla="*/ 2793998 w 5143227"/>
              <a:gd name="connsiteY2" fmla="*/ 596899 h 3581330"/>
              <a:gd name="connsiteX3" fmla="*/ 5143227 w 5143227"/>
              <a:gd name="connsiteY3" fmla="*/ 596899 h 3581330"/>
              <a:gd name="connsiteX4" fmla="*/ 5143227 w 5143227"/>
              <a:gd name="connsiteY4" fmla="*/ 3581330 h 3581330"/>
              <a:gd name="connsiteX5" fmla="*/ 1023143 w 5143227"/>
              <a:gd name="connsiteY5" fmla="*/ 3581330 h 3581330"/>
              <a:gd name="connsiteX6" fmla="*/ 1022553 w 5143227"/>
              <a:gd name="connsiteY6" fmla="*/ 882035 h 3581330"/>
              <a:gd name="connsiteX7" fmla="*/ 0 w 5143227"/>
              <a:gd name="connsiteY7" fmla="*/ 894427 h 3581330"/>
              <a:gd name="connsiteX8" fmla="*/ 2841 w 5143227"/>
              <a:gd name="connsiteY8" fmla="*/ 0 h 3581330"/>
              <a:gd name="connsiteX0" fmla="*/ 0 w 5184836"/>
              <a:gd name="connsiteY0" fmla="*/ 0 h 3530530"/>
              <a:gd name="connsiteX1" fmla="*/ 2837963 w 5184836"/>
              <a:gd name="connsiteY1" fmla="*/ 16591 h 3530530"/>
              <a:gd name="connsiteX2" fmla="*/ 2835607 w 5184836"/>
              <a:gd name="connsiteY2" fmla="*/ 546099 h 3530530"/>
              <a:gd name="connsiteX3" fmla="*/ 5184836 w 5184836"/>
              <a:gd name="connsiteY3" fmla="*/ 546099 h 3530530"/>
              <a:gd name="connsiteX4" fmla="*/ 5184836 w 5184836"/>
              <a:gd name="connsiteY4" fmla="*/ 3530530 h 3530530"/>
              <a:gd name="connsiteX5" fmla="*/ 1064752 w 5184836"/>
              <a:gd name="connsiteY5" fmla="*/ 3530530 h 3530530"/>
              <a:gd name="connsiteX6" fmla="*/ 1064162 w 5184836"/>
              <a:gd name="connsiteY6" fmla="*/ 831235 h 3530530"/>
              <a:gd name="connsiteX7" fmla="*/ 41609 w 5184836"/>
              <a:gd name="connsiteY7" fmla="*/ 843627 h 3530530"/>
              <a:gd name="connsiteX8" fmla="*/ 0 w 5184836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834102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73353 w 5194027"/>
              <a:gd name="connsiteY6" fmla="*/ 831235 h 3530530"/>
              <a:gd name="connsiteX7" fmla="*/ 0 w 5194027"/>
              <a:gd name="connsiteY7" fmla="*/ 710277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89228 w 5194027"/>
              <a:gd name="connsiteY6" fmla="*/ 694710 h 3530530"/>
              <a:gd name="connsiteX7" fmla="*/ 0 w 5194027"/>
              <a:gd name="connsiteY7" fmla="*/ 710277 h 3530530"/>
              <a:gd name="connsiteX8" fmla="*/ 9191 w 5194027"/>
              <a:gd name="connsiteY8" fmla="*/ 0 h 3530530"/>
              <a:gd name="connsiteX0" fmla="*/ 9191 w 5194027"/>
              <a:gd name="connsiteY0" fmla="*/ 0 h 3530530"/>
              <a:gd name="connsiteX1" fmla="*/ 2847154 w 5194027"/>
              <a:gd name="connsiteY1" fmla="*/ 16591 h 3530530"/>
              <a:gd name="connsiteX2" fmla="*/ 2844798 w 5194027"/>
              <a:gd name="connsiteY2" fmla="*/ 546099 h 3530530"/>
              <a:gd name="connsiteX3" fmla="*/ 5194027 w 5194027"/>
              <a:gd name="connsiteY3" fmla="*/ 546099 h 3530530"/>
              <a:gd name="connsiteX4" fmla="*/ 5194027 w 5194027"/>
              <a:gd name="connsiteY4" fmla="*/ 3530530 h 3530530"/>
              <a:gd name="connsiteX5" fmla="*/ 1073943 w 5194027"/>
              <a:gd name="connsiteY5" fmla="*/ 3530530 h 3530530"/>
              <a:gd name="connsiteX6" fmla="*/ 1089228 w 5194027"/>
              <a:gd name="connsiteY6" fmla="*/ 694710 h 3530530"/>
              <a:gd name="connsiteX7" fmla="*/ 0 w 5194027"/>
              <a:gd name="connsiteY7" fmla="*/ 697577 h 3530530"/>
              <a:gd name="connsiteX8" fmla="*/ 9191 w 5194027"/>
              <a:gd name="connsiteY8" fmla="*/ 0 h 3530530"/>
              <a:gd name="connsiteX0" fmla="*/ 2191 w 5199727"/>
              <a:gd name="connsiteY0" fmla="*/ 0 h 3530530"/>
              <a:gd name="connsiteX1" fmla="*/ 2852854 w 5199727"/>
              <a:gd name="connsiteY1" fmla="*/ 16591 h 3530530"/>
              <a:gd name="connsiteX2" fmla="*/ 2850498 w 5199727"/>
              <a:gd name="connsiteY2" fmla="*/ 546099 h 3530530"/>
              <a:gd name="connsiteX3" fmla="*/ 5199727 w 5199727"/>
              <a:gd name="connsiteY3" fmla="*/ 546099 h 3530530"/>
              <a:gd name="connsiteX4" fmla="*/ 5199727 w 5199727"/>
              <a:gd name="connsiteY4" fmla="*/ 3530530 h 3530530"/>
              <a:gd name="connsiteX5" fmla="*/ 1079643 w 5199727"/>
              <a:gd name="connsiteY5" fmla="*/ 3530530 h 3530530"/>
              <a:gd name="connsiteX6" fmla="*/ 1094928 w 5199727"/>
              <a:gd name="connsiteY6" fmla="*/ 694710 h 3530530"/>
              <a:gd name="connsiteX7" fmla="*/ 5700 w 5199727"/>
              <a:gd name="connsiteY7" fmla="*/ 697577 h 3530530"/>
              <a:gd name="connsiteX8" fmla="*/ 2191 w 5199727"/>
              <a:gd name="connsiteY8" fmla="*/ 0 h 353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9727" h="3530530">
                <a:moveTo>
                  <a:pt x="2191" y="0"/>
                </a:moveTo>
                <a:lnTo>
                  <a:pt x="2852854" y="16591"/>
                </a:lnTo>
                <a:cubicBezTo>
                  <a:pt x="2852069" y="193094"/>
                  <a:pt x="2851283" y="369596"/>
                  <a:pt x="2850498" y="546099"/>
                </a:cubicBezTo>
                <a:lnTo>
                  <a:pt x="5199727" y="546099"/>
                </a:lnTo>
                <a:lnTo>
                  <a:pt x="5199727" y="3530530"/>
                </a:lnTo>
                <a:lnTo>
                  <a:pt x="1079643" y="3530530"/>
                </a:lnTo>
                <a:cubicBezTo>
                  <a:pt x="1079446" y="2630765"/>
                  <a:pt x="1095125" y="1594475"/>
                  <a:pt x="1094928" y="694710"/>
                </a:cubicBezTo>
                <a:lnTo>
                  <a:pt x="5700" y="697577"/>
                </a:lnTo>
                <a:cubicBezTo>
                  <a:pt x="10613" y="233924"/>
                  <a:pt x="-5695" y="451158"/>
                  <a:pt x="2191" y="0"/>
                </a:cubicBezTo>
                <a:close/>
              </a:path>
            </a:pathLst>
          </a:custGeom>
          <a:noFill/>
          <a:ln w="28575">
            <a:solidFill>
              <a:srgbClr val="0000FF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352287019">
                  <a:custGeom>
                    <a:avLst/>
                    <a:gdLst>
                      <a:gd name="connsiteX0" fmla="*/ 0 w 4120084"/>
                      <a:gd name="connsiteY0" fmla="*/ 0 h 2984431"/>
                      <a:gd name="connsiteX1" fmla="*/ 563078 w 4120084"/>
                      <a:gd name="connsiteY1" fmla="*/ 0 h 2984431"/>
                      <a:gd name="connsiteX2" fmla="*/ 1208558 w 4120084"/>
                      <a:gd name="connsiteY2" fmla="*/ 0 h 2984431"/>
                      <a:gd name="connsiteX3" fmla="*/ 1812837 w 4120084"/>
                      <a:gd name="connsiteY3" fmla="*/ 0 h 2984431"/>
                      <a:gd name="connsiteX4" fmla="*/ 2540718 w 4120084"/>
                      <a:gd name="connsiteY4" fmla="*/ 0 h 2984431"/>
                      <a:gd name="connsiteX5" fmla="*/ 3309801 w 4120084"/>
                      <a:gd name="connsiteY5" fmla="*/ 0 h 2984431"/>
                      <a:gd name="connsiteX6" fmla="*/ 4120084 w 4120084"/>
                      <a:gd name="connsiteY6" fmla="*/ 0 h 2984431"/>
                      <a:gd name="connsiteX7" fmla="*/ 4120084 w 4120084"/>
                      <a:gd name="connsiteY7" fmla="*/ 567042 h 2984431"/>
                      <a:gd name="connsiteX8" fmla="*/ 4120084 w 4120084"/>
                      <a:gd name="connsiteY8" fmla="*/ 1163928 h 2984431"/>
                      <a:gd name="connsiteX9" fmla="*/ 4120084 w 4120084"/>
                      <a:gd name="connsiteY9" fmla="*/ 1790659 h 2984431"/>
                      <a:gd name="connsiteX10" fmla="*/ 4120084 w 4120084"/>
                      <a:gd name="connsiteY10" fmla="*/ 2387545 h 2984431"/>
                      <a:gd name="connsiteX11" fmla="*/ 4120084 w 4120084"/>
                      <a:gd name="connsiteY11" fmla="*/ 2984431 h 2984431"/>
                      <a:gd name="connsiteX12" fmla="*/ 3557006 w 4120084"/>
                      <a:gd name="connsiteY12" fmla="*/ 2984431 h 2984431"/>
                      <a:gd name="connsiteX13" fmla="*/ 2952727 w 4120084"/>
                      <a:gd name="connsiteY13" fmla="*/ 2984431 h 2984431"/>
                      <a:gd name="connsiteX14" fmla="*/ 2266046 w 4120084"/>
                      <a:gd name="connsiteY14" fmla="*/ 2984431 h 2984431"/>
                      <a:gd name="connsiteX15" fmla="*/ 1702968 w 4120084"/>
                      <a:gd name="connsiteY15" fmla="*/ 2984431 h 2984431"/>
                      <a:gd name="connsiteX16" fmla="*/ 1057488 w 4120084"/>
                      <a:gd name="connsiteY16" fmla="*/ 2984431 h 2984431"/>
                      <a:gd name="connsiteX17" fmla="*/ 0 w 4120084"/>
                      <a:gd name="connsiteY17" fmla="*/ 2984431 h 2984431"/>
                      <a:gd name="connsiteX18" fmla="*/ 0 w 4120084"/>
                      <a:gd name="connsiteY18" fmla="*/ 2357700 h 2984431"/>
                      <a:gd name="connsiteX19" fmla="*/ 0 w 4120084"/>
                      <a:gd name="connsiteY19" fmla="*/ 1701126 h 2984431"/>
                      <a:gd name="connsiteX20" fmla="*/ 0 w 4120084"/>
                      <a:gd name="connsiteY20" fmla="*/ 1074395 h 2984431"/>
                      <a:gd name="connsiteX21" fmla="*/ 0 w 4120084"/>
                      <a:gd name="connsiteY21" fmla="*/ 567042 h 2984431"/>
                      <a:gd name="connsiteX22" fmla="*/ 0 w 4120084"/>
                      <a:gd name="connsiteY22" fmla="*/ 0 h 2984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4120084" h="2984431" extrusionOk="0">
                        <a:moveTo>
                          <a:pt x="0" y="0"/>
                        </a:moveTo>
                        <a:cubicBezTo>
                          <a:pt x="152290" y="-17686"/>
                          <a:pt x="433750" y="3641"/>
                          <a:pt x="563078" y="0"/>
                        </a:cubicBezTo>
                        <a:cubicBezTo>
                          <a:pt x="692406" y="-3641"/>
                          <a:pt x="964228" y="13277"/>
                          <a:pt x="1208558" y="0"/>
                        </a:cubicBezTo>
                        <a:cubicBezTo>
                          <a:pt x="1452888" y="-13277"/>
                          <a:pt x="1566667" y="-14294"/>
                          <a:pt x="1812837" y="0"/>
                        </a:cubicBezTo>
                        <a:cubicBezTo>
                          <a:pt x="2059007" y="14294"/>
                          <a:pt x="2246003" y="-13044"/>
                          <a:pt x="2540718" y="0"/>
                        </a:cubicBezTo>
                        <a:cubicBezTo>
                          <a:pt x="2835433" y="13044"/>
                          <a:pt x="3135576" y="-1684"/>
                          <a:pt x="3309801" y="0"/>
                        </a:cubicBezTo>
                        <a:cubicBezTo>
                          <a:pt x="3484026" y="1684"/>
                          <a:pt x="3951935" y="23374"/>
                          <a:pt x="4120084" y="0"/>
                        </a:cubicBezTo>
                        <a:cubicBezTo>
                          <a:pt x="4110837" y="276225"/>
                          <a:pt x="4096988" y="430588"/>
                          <a:pt x="4120084" y="567042"/>
                        </a:cubicBezTo>
                        <a:cubicBezTo>
                          <a:pt x="4143180" y="703496"/>
                          <a:pt x="4120944" y="1024569"/>
                          <a:pt x="4120084" y="1163928"/>
                        </a:cubicBezTo>
                        <a:cubicBezTo>
                          <a:pt x="4119224" y="1303287"/>
                          <a:pt x="4105768" y="1579362"/>
                          <a:pt x="4120084" y="1790659"/>
                        </a:cubicBezTo>
                        <a:cubicBezTo>
                          <a:pt x="4134400" y="2001956"/>
                          <a:pt x="4121699" y="2254375"/>
                          <a:pt x="4120084" y="2387545"/>
                        </a:cubicBezTo>
                        <a:cubicBezTo>
                          <a:pt x="4118469" y="2520715"/>
                          <a:pt x="4142997" y="2793662"/>
                          <a:pt x="4120084" y="2984431"/>
                        </a:cubicBezTo>
                        <a:cubicBezTo>
                          <a:pt x="3880358" y="3003669"/>
                          <a:pt x="3808991" y="3009814"/>
                          <a:pt x="3557006" y="2984431"/>
                        </a:cubicBezTo>
                        <a:cubicBezTo>
                          <a:pt x="3305021" y="2959048"/>
                          <a:pt x="3160823" y="2987065"/>
                          <a:pt x="2952727" y="2984431"/>
                        </a:cubicBezTo>
                        <a:cubicBezTo>
                          <a:pt x="2744631" y="2981797"/>
                          <a:pt x="2540446" y="2961111"/>
                          <a:pt x="2266046" y="2984431"/>
                        </a:cubicBezTo>
                        <a:cubicBezTo>
                          <a:pt x="1991646" y="3007751"/>
                          <a:pt x="1913453" y="3002111"/>
                          <a:pt x="1702968" y="2984431"/>
                        </a:cubicBezTo>
                        <a:cubicBezTo>
                          <a:pt x="1492483" y="2966751"/>
                          <a:pt x="1214330" y="2988780"/>
                          <a:pt x="1057488" y="2984431"/>
                        </a:cubicBezTo>
                        <a:cubicBezTo>
                          <a:pt x="900646" y="2980082"/>
                          <a:pt x="400124" y="2957215"/>
                          <a:pt x="0" y="2984431"/>
                        </a:cubicBezTo>
                        <a:cubicBezTo>
                          <a:pt x="-29155" y="2780662"/>
                          <a:pt x="15131" y="2488060"/>
                          <a:pt x="0" y="2357700"/>
                        </a:cubicBezTo>
                        <a:cubicBezTo>
                          <a:pt x="-15131" y="2227340"/>
                          <a:pt x="-17978" y="2016843"/>
                          <a:pt x="0" y="1701126"/>
                        </a:cubicBezTo>
                        <a:cubicBezTo>
                          <a:pt x="17978" y="1385409"/>
                          <a:pt x="-26086" y="1310003"/>
                          <a:pt x="0" y="1074395"/>
                        </a:cubicBezTo>
                        <a:cubicBezTo>
                          <a:pt x="26086" y="838787"/>
                          <a:pt x="22399" y="773459"/>
                          <a:pt x="0" y="567042"/>
                        </a:cubicBezTo>
                        <a:cubicBezTo>
                          <a:pt x="-22399" y="360625"/>
                          <a:pt x="-20781" y="2505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49C0CD-7A52-4DF6-B538-A32F7ADF431E}"/>
              </a:ext>
            </a:extLst>
          </p:cNvPr>
          <p:cNvSpPr/>
          <p:nvPr/>
        </p:nvSpPr>
        <p:spPr>
          <a:xfrm flipV="1">
            <a:off x="8188325" y="1504334"/>
            <a:ext cx="3390594" cy="1327356"/>
          </a:xfrm>
          <a:custGeom>
            <a:avLst/>
            <a:gdLst>
              <a:gd name="connsiteX0" fmla="*/ 0 w 3388648"/>
              <a:gd name="connsiteY0" fmla="*/ 0 h 1327356"/>
              <a:gd name="connsiteX1" fmla="*/ 3388648 w 3388648"/>
              <a:gd name="connsiteY1" fmla="*/ 0 h 1327356"/>
              <a:gd name="connsiteX2" fmla="*/ 3388648 w 3388648"/>
              <a:gd name="connsiteY2" fmla="*/ 1327356 h 1327356"/>
              <a:gd name="connsiteX3" fmla="*/ 0 w 3388648"/>
              <a:gd name="connsiteY3" fmla="*/ 1327356 h 1327356"/>
              <a:gd name="connsiteX4" fmla="*/ 0 w 3388648"/>
              <a:gd name="connsiteY4" fmla="*/ 0 h 1327356"/>
              <a:gd name="connsiteX0" fmla="*/ 1946 w 3390594"/>
              <a:gd name="connsiteY0" fmla="*/ 0 h 1327356"/>
              <a:gd name="connsiteX1" fmla="*/ 3390594 w 3390594"/>
              <a:gd name="connsiteY1" fmla="*/ 0 h 1327356"/>
              <a:gd name="connsiteX2" fmla="*/ 3390594 w 3390594"/>
              <a:gd name="connsiteY2" fmla="*/ 1327356 h 1327356"/>
              <a:gd name="connsiteX3" fmla="*/ 1946 w 3390594"/>
              <a:gd name="connsiteY3" fmla="*/ 1327356 h 1327356"/>
              <a:gd name="connsiteX4" fmla="*/ 0 w 3390594"/>
              <a:gd name="connsiteY4" fmla="*/ 586965 h 1327356"/>
              <a:gd name="connsiteX5" fmla="*/ 1946 w 3390594"/>
              <a:gd name="connsiteY5" fmla="*/ 0 h 1327356"/>
              <a:gd name="connsiteX0" fmla="*/ 1946 w 3390594"/>
              <a:gd name="connsiteY0" fmla="*/ 0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1946 w 3390594"/>
              <a:gd name="connsiteY6" fmla="*/ 0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44896 w 3390594"/>
              <a:gd name="connsiteY0" fmla="*/ 574675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44896 w 3390594"/>
              <a:gd name="connsiteY6" fmla="*/ 574675 h 1327356"/>
              <a:gd name="connsiteX0" fmla="*/ 732196 w 3390594"/>
              <a:gd name="connsiteY0" fmla="*/ 584200 h 1327356"/>
              <a:gd name="connsiteX1" fmla="*/ 717550 w 3390594"/>
              <a:gd name="connsiteY1" fmla="*/ 2765 h 1327356"/>
              <a:gd name="connsiteX2" fmla="*/ 3390594 w 3390594"/>
              <a:gd name="connsiteY2" fmla="*/ 0 h 1327356"/>
              <a:gd name="connsiteX3" fmla="*/ 3390594 w 3390594"/>
              <a:gd name="connsiteY3" fmla="*/ 1327356 h 1327356"/>
              <a:gd name="connsiteX4" fmla="*/ 1946 w 3390594"/>
              <a:gd name="connsiteY4" fmla="*/ 1327356 h 1327356"/>
              <a:gd name="connsiteX5" fmla="*/ 0 w 3390594"/>
              <a:gd name="connsiteY5" fmla="*/ 586965 h 1327356"/>
              <a:gd name="connsiteX6" fmla="*/ 732196 w 3390594"/>
              <a:gd name="connsiteY6" fmla="*/ 584200 h 132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0594" h="1327356">
                <a:moveTo>
                  <a:pt x="732196" y="584200"/>
                </a:moveTo>
                <a:lnTo>
                  <a:pt x="717550" y="2765"/>
                </a:lnTo>
                <a:lnTo>
                  <a:pt x="3390594" y="0"/>
                </a:lnTo>
                <a:lnTo>
                  <a:pt x="3390594" y="1327356"/>
                </a:lnTo>
                <a:lnTo>
                  <a:pt x="1946" y="1327356"/>
                </a:lnTo>
                <a:cubicBezTo>
                  <a:pt x="1297" y="1080559"/>
                  <a:pt x="649" y="833762"/>
                  <a:pt x="0" y="586965"/>
                </a:cubicBezTo>
                <a:lnTo>
                  <a:pt x="732196" y="5842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753730055">
                  <a:custGeom>
                    <a:avLst/>
                    <a:gdLst>
                      <a:gd name="connsiteX0" fmla="*/ 0 w 3388648"/>
                      <a:gd name="connsiteY0" fmla="*/ 0 h 1012724"/>
                      <a:gd name="connsiteX1" fmla="*/ 711616 w 3388648"/>
                      <a:gd name="connsiteY1" fmla="*/ 0 h 1012724"/>
                      <a:gd name="connsiteX2" fmla="*/ 1321573 w 3388648"/>
                      <a:gd name="connsiteY2" fmla="*/ 0 h 1012724"/>
                      <a:gd name="connsiteX3" fmla="*/ 1999302 w 3388648"/>
                      <a:gd name="connsiteY3" fmla="*/ 0 h 1012724"/>
                      <a:gd name="connsiteX4" fmla="*/ 2677032 w 3388648"/>
                      <a:gd name="connsiteY4" fmla="*/ 0 h 1012724"/>
                      <a:gd name="connsiteX5" fmla="*/ 3388648 w 3388648"/>
                      <a:gd name="connsiteY5" fmla="*/ 0 h 1012724"/>
                      <a:gd name="connsiteX6" fmla="*/ 3388648 w 3388648"/>
                      <a:gd name="connsiteY6" fmla="*/ 506362 h 1012724"/>
                      <a:gd name="connsiteX7" fmla="*/ 3388648 w 3388648"/>
                      <a:gd name="connsiteY7" fmla="*/ 1012724 h 1012724"/>
                      <a:gd name="connsiteX8" fmla="*/ 2710918 w 3388648"/>
                      <a:gd name="connsiteY8" fmla="*/ 1012724 h 1012724"/>
                      <a:gd name="connsiteX9" fmla="*/ 2134848 w 3388648"/>
                      <a:gd name="connsiteY9" fmla="*/ 1012724 h 1012724"/>
                      <a:gd name="connsiteX10" fmla="*/ 1558778 w 3388648"/>
                      <a:gd name="connsiteY10" fmla="*/ 1012724 h 1012724"/>
                      <a:gd name="connsiteX11" fmla="*/ 948821 w 3388648"/>
                      <a:gd name="connsiteY11" fmla="*/ 1012724 h 1012724"/>
                      <a:gd name="connsiteX12" fmla="*/ 0 w 3388648"/>
                      <a:gd name="connsiteY12" fmla="*/ 1012724 h 1012724"/>
                      <a:gd name="connsiteX13" fmla="*/ 0 w 3388648"/>
                      <a:gd name="connsiteY13" fmla="*/ 516489 h 1012724"/>
                      <a:gd name="connsiteX14" fmla="*/ 0 w 3388648"/>
                      <a:gd name="connsiteY14" fmla="*/ 0 h 1012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388648" h="1012724" extrusionOk="0">
                        <a:moveTo>
                          <a:pt x="0" y="0"/>
                        </a:moveTo>
                        <a:cubicBezTo>
                          <a:pt x="249642" y="-26344"/>
                          <a:pt x="405448" y="-8171"/>
                          <a:pt x="711616" y="0"/>
                        </a:cubicBezTo>
                        <a:cubicBezTo>
                          <a:pt x="1017784" y="8171"/>
                          <a:pt x="1078130" y="-18137"/>
                          <a:pt x="1321573" y="0"/>
                        </a:cubicBezTo>
                        <a:cubicBezTo>
                          <a:pt x="1565016" y="18137"/>
                          <a:pt x="1697135" y="-5423"/>
                          <a:pt x="1999302" y="0"/>
                        </a:cubicBezTo>
                        <a:cubicBezTo>
                          <a:pt x="2301469" y="5423"/>
                          <a:pt x="2359212" y="12317"/>
                          <a:pt x="2677032" y="0"/>
                        </a:cubicBezTo>
                        <a:cubicBezTo>
                          <a:pt x="2994852" y="-12317"/>
                          <a:pt x="3083886" y="-33030"/>
                          <a:pt x="3388648" y="0"/>
                        </a:cubicBezTo>
                        <a:cubicBezTo>
                          <a:pt x="3396826" y="177498"/>
                          <a:pt x="3378879" y="385391"/>
                          <a:pt x="3388648" y="506362"/>
                        </a:cubicBezTo>
                        <a:cubicBezTo>
                          <a:pt x="3398417" y="627333"/>
                          <a:pt x="3395092" y="885530"/>
                          <a:pt x="3388648" y="1012724"/>
                        </a:cubicBezTo>
                        <a:cubicBezTo>
                          <a:pt x="3145559" y="991834"/>
                          <a:pt x="2851575" y="1007307"/>
                          <a:pt x="2710918" y="1012724"/>
                        </a:cubicBezTo>
                        <a:cubicBezTo>
                          <a:pt x="2570261" y="1018142"/>
                          <a:pt x="2278854" y="1030247"/>
                          <a:pt x="2134848" y="1012724"/>
                        </a:cubicBezTo>
                        <a:cubicBezTo>
                          <a:pt x="1990842" y="995202"/>
                          <a:pt x="1791145" y="994521"/>
                          <a:pt x="1558778" y="1012724"/>
                        </a:cubicBezTo>
                        <a:cubicBezTo>
                          <a:pt x="1326411" y="1030928"/>
                          <a:pt x="1072133" y="1040415"/>
                          <a:pt x="948821" y="1012724"/>
                        </a:cubicBezTo>
                        <a:cubicBezTo>
                          <a:pt x="825509" y="985033"/>
                          <a:pt x="367487" y="985177"/>
                          <a:pt x="0" y="1012724"/>
                        </a:cubicBezTo>
                        <a:cubicBezTo>
                          <a:pt x="-12145" y="830887"/>
                          <a:pt x="8551" y="720260"/>
                          <a:pt x="0" y="516489"/>
                        </a:cubicBezTo>
                        <a:cubicBezTo>
                          <a:pt x="-8551" y="312718"/>
                          <a:pt x="-18533" y="1408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8571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YOLO/SSD Detection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3643169"/>
            <a:ext cx="14097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955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Single-Stage Object Detection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767471-866F-48C1-B5D4-CADC6990AA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RPN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Classify each anchor as </a:t>
            </a:r>
            <a:r>
              <a:rPr lang="en-US" dirty="0">
                <a:solidFill>
                  <a:srgbClr val="C00000"/>
                </a:solidFill>
              </a:rPr>
              <a:t>object / not object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Single-Stage Detector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Classify each object as </a:t>
            </a:r>
            <a:r>
              <a:rPr lang="en-US" dirty="0">
                <a:solidFill>
                  <a:srgbClr val="C00000"/>
                </a:solidFill>
              </a:rPr>
              <a:t>one of C categories </a:t>
            </a:r>
            <a:r>
              <a:rPr lang="en-US" dirty="0"/>
              <a:t>(or background)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758126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OverFeat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94778" y="6005058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Sermanet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“Integrated Recognition, Localization and Detection using Convolutional Networks”, ICLR 2014]</a:t>
            </a:r>
            <a:endParaRPr lang="en-US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AB8D2D-0F06-4C44-87EA-55B91DF580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911841" y="1981220"/>
            <a:ext cx="8149670" cy="3871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E7BF88-71EE-43EE-AD7E-8F956FFE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57" y="3790719"/>
            <a:ext cx="1968793" cy="19877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549F2-9161-4150-A7CF-4EBFB9FB019A}"/>
              </a:ext>
            </a:extLst>
          </p:cNvPr>
          <p:cNvCxnSpPr/>
          <p:nvPr/>
        </p:nvCxnSpPr>
        <p:spPr>
          <a:xfrm>
            <a:off x="3809702" y="4236099"/>
            <a:ext cx="0" cy="11290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08B5E7-C960-4F03-8A2A-A5BE79CEADF2}"/>
              </a:ext>
            </a:extLst>
          </p:cNvPr>
          <p:cNvCxnSpPr>
            <a:cxnSpLocks/>
          </p:cNvCxnSpPr>
          <p:nvPr/>
        </p:nvCxnSpPr>
        <p:spPr>
          <a:xfrm flipH="1">
            <a:off x="4214328" y="5753563"/>
            <a:ext cx="12565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2AE6A05-7D8F-4CDA-8706-A352A2E3AACB}"/>
              </a:ext>
            </a:extLst>
          </p:cNvPr>
          <p:cNvSpPr/>
          <p:nvPr/>
        </p:nvSpPr>
        <p:spPr>
          <a:xfrm>
            <a:off x="3496822" y="4669796"/>
            <a:ext cx="3642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A3A94B-B4CB-4676-9CE3-F636CECDEAB6}"/>
              </a:ext>
            </a:extLst>
          </p:cNvPr>
          <p:cNvSpPr/>
          <p:nvPr/>
        </p:nvSpPr>
        <p:spPr>
          <a:xfrm>
            <a:off x="4630661" y="5775763"/>
            <a:ext cx="3642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61622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Anchor Boxes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4E55E8-07D1-4808-8458-18F2AECB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1" y="1977656"/>
            <a:ext cx="8495608" cy="44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427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AA9D6C-4BF3-45AB-B0D1-A1C5F37620D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6" y="3112394"/>
            <a:ext cx="7818120" cy="29260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Run backbone CNN to get features aligned to input image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Remember: K anchors at </a:t>
            </a:r>
            <a:r>
              <a:rPr lang="en-US" sz="2000" dirty="0">
                <a:solidFill>
                  <a:srgbClr val="C00000"/>
                </a:solidFill>
              </a:rPr>
              <a:t>each position </a:t>
            </a:r>
            <a:r>
              <a:rPr lang="en-US" sz="2000" dirty="0"/>
              <a:t>in image feature map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Single-Stage Object Detection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0C8D1-4989-401B-98D4-74419168E59F}"/>
              </a:ext>
            </a:extLst>
          </p:cNvPr>
          <p:cNvSpPr txBox="1"/>
          <p:nvPr/>
        </p:nvSpPr>
        <p:spPr>
          <a:xfrm>
            <a:off x="9156394" y="3632794"/>
            <a:ext cx="2433944" cy="677108"/>
          </a:xfrm>
          <a:custGeom>
            <a:avLst/>
            <a:gdLst>
              <a:gd name="connsiteX0" fmla="*/ 0 w 2433944"/>
              <a:gd name="connsiteY0" fmla="*/ 0 h 677108"/>
              <a:gd name="connsiteX1" fmla="*/ 632825 w 2433944"/>
              <a:gd name="connsiteY1" fmla="*/ 0 h 677108"/>
              <a:gd name="connsiteX2" fmla="*/ 1168293 w 2433944"/>
              <a:gd name="connsiteY2" fmla="*/ 0 h 677108"/>
              <a:gd name="connsiteX3" fmla="*/ 1825458 w 2433944"/>
              <a:gd name="connsiteY3" fmla="*/ 0 h 677108"/>
              <a:gd name="connsiteX4" fmla="*/ 2433944 w 2433944"/>
              <a:gd name="connsiteY4" fmla="*/ 0 h 677108"/>
              <a:gd name="connsiteX5" fmla="*/ 2433944 w 2433944"/>
              <a:gd name="connsiteY5" fmla="*/ 677108 h 677108"/>
              <a:gd name="connsiteX6" fmla="*/ 1801119 w 2433944"/>
              <a:gd name="connsiteY6" fmla="*/ 677108 h 677108"/>
              <a:gd name="connsiteX7" fmla="*/ 1168293 w 2433944"/>
              <a:gd name="connsiteY7" fmla="*/ 677108 h 677108"/>
              <a:gd name="connsiteX8" fmla="*/ 608486 w 2433944"/>
              <a:gd name="connsiteY8" fmla="*/ 677108 h 677108"/>
              <a:gd name="connsiteX9" fmla="*/ 0 w 2433944"/>
              <a:gd name="connsiteY9" fmla="*/ 677108 h 677108"/>
              <a:gd name="connsiteX10" fmla="*/ 0 w 2433944"/>
              <a:gd name="connsiteY10" fmla="*/ 0 h 67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3944" h="677108" fill="none" extrusionOk="0">
                <a:moveTo>
                  <a:pt x="0" y="0"/>
                </a:moveTo>
                <a:cubicBezTo>
                  <a:pt x="167780" y="24131"/>
                  <a:pt x="496502" y="-174"/>
                  <a:pt x="632825" y="0"/>
                </a:cubicBezTo>
                <a:cubicBezTo>
                  <a:pt x="769149" y="174"/>
                  <a:pt x="941864" y="25296"/>
                  <a:pt x="1168293" y="0"/>
                </a:cubicBezTo>
                <a:cubicBezTo>
                  <a:pt x="1394722" y="-25296"/>
                  <a:pt x="1550959" y="-17915"/>
                  <a:pt x="1825458" y="0"/>
                </a:cubicBezTo>
                <a:cubicBezTo>
                  <a:pt x="2099958" y="17915"/>
                  <a:pt x="2306080" y="13255"/>
                  <a:pt x="2433944" y="0"/>
                </a:cubicBezTo>
                <a:cubicBezTo>
                  <a:pt x="2464035" y="207819"/>
                  <a:pt x="2431244" y="472500"/>
                  <a:pt x="2433944" y="677108"/>
                </a:cubicBezTo>
                <a:cubicBezTo>
                  <a:pt x="2243111" y="683844"/>
                  <a:pt x="2045030" y="698624"/>
                  <a:pt x="1801119" y="677108"/>
                </a:cubicBezTo>
                <a:cubicBezTo>
                  <a:pt x="1557208" y="655592"/>
                  <a:pt x="1389610" y="663707"/>
                  <a:pt x="1168293" y="677108"/>
                </a:cubicBezTo>
                <a:cubicBezTo>
                  <a:pt x="946976" y="690509"/>
                  <a:pt x="802294" y="660263"/>
                  <a:pt x="608486" y="677108"/>
                </a:cubicBezTo>
                <a:cubicBezTo>
                  <a:pt x="414678" y="693953"/>
                  <a:pt x="194200" y="697964"/>
                  <a:pt x="0" y="677108"/>
                </a:cubicBezTo>
                <a:cubicBezTo>
                  <a:pt x="-33252" y="431921"/>
                  <a:pt x="18310" y="156796"/>
                  <a:pt x="0" y="0"/>
                </a:cubicBezTo>
                <a:close/>
              </a:path>
              <a:path w="2433944" h="677108" stroke="0" extrusionOk="0">
                <a:moveTo>
                  <a:pt x="0" y="0"/>
                </a:moveTo>
                <a:cubicBezTo>
                  <a:pt x="187128" y="-27765"/>
                  <a:pt x="421862" y="-2461"/>
                  <a:pt x="608486" y="0"/>
                </a:cubicBezTo>
                <a:cubicBezTo>
                  <a:pt x="795110" y="2461"/>
                  <a:pt x="1070035" y="7926"/>
                  <a:pt x="1192633" y="0"/>
                </a:cubicBezTo>
                <a:cubicBezTo>
                  <a:pt x="1315231" y="-7926"/>
                  <a:pt x="1627354" y="1893"/>
                  <a:pt x="1752440" y="0"/>
                </a:cubicBezTo>
                <a:cubicBezTo>
                  <a:pt x="1877526" y="-1893"/>
                  <a:pt x="2207678" y="2859"/>
                  <a:pt x="2433944" y="0"/>
                </a:cubicBezTo>
                <a:cubicBezTo>
                  <a:pt x="2444484" y="315832"/>
                  <a:pt x="2457038" y="499763"/>
                  <a:pt x="2433944" y="677108"/>
                </a:cubicBezTo>
                <a:cubicBezTo>
                  <a:pt x="2201450" y="674138"/>
                  <a:pt x="1956961" y="666153"/>
                  <a:pt x="1825458" y="677108"/>
                </a:cubicBezTo>
                <a:cubicBezTo>
                  <a:pt x="1693955" y="688063"/>
                  <a:pt x="1455769" y="681361"/>
                  <a:pt x="1289990" y="677108"/>
                </a:cubicBezTo>
                <a:cubicBezTo>
                  <a:pt x="1124211" y="672855"/>
                  <a:pt x="859087" y="674700"/>
                  <a:pt x="705844" y="677108"/>
                </a:cubicBezTo>
                <a:cubicBezTo>
                  <a:pt x="552601" y="679516"/>
                  <a:pt x="218826" y="686704"/>
                  <a:pt x="0" y="677108"/>
                </a:cubicBezTo>
                <a:cubicBezTo>
                  <a:pt x="13048" y="415837"/>
                  <a:pt x="17306" y="250966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bIns="91440">
            <a:spAutoFit/>
          </a:bodyPr>
          <a:lstStyle/>
          <a:p>
            <a:pPr algn="ctr"/>
            <a:r>
              <a:rPr lang="en-US" sz="1600" dirty="0"/>
              <a:t>Anchor category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(C+1) </a:t>
            </a:r>
            <a:r>
              <a:rPr lang="en-US" sz="1600" dirty="0"/>
              <a:t>x </a:t>
            </a:r>
            <a:r>
              <a:rPr lang="en-US" sz="1600" b="1" dirty="0">
                <a:solidFill>
                  <a:srgbClr val="0000FF"/>
                </a:solidFill>
              </a:rPr>
              <a:t>K</a:t>
            </a:r>
            <a:r>
              <a:rPr lang="en-US" sz="1600" dirty="0"/>
              <a:t> x W x H</a:t>
            </a:r>
            <a:endParaRPr lang="id-ID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863E7-59F2-4E0A-8BB4-781C235F3023}"/>
              </a:ext>
            </a:extLst>
          </p:cNvPr>
          <p:cNvCxnSpPr>
            <a:cxnSpLocks/>
          </p:cNvCxnSpPr>
          <p:nvPr/>
        </p:nvCxnSpPr>
        <p:spPr>
          <a:xfrm flipV="1">
            <a:off x="8464869" y="3952562"/>
            <a:ext cx="640252" cy="32446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FFBC22-738C-49BF-AEF3-90156A75F7D5}"/>
              </a:ext>
            </a:extLst>
          </p:cNvPr>
          <p:cNvSpPr txBox="1"/>
          <p:nvPr/>
        </p:nvSpPr>
        <p:spPr>
          <a:xfrm>
            <a:off x="9156394" y="4754634"/>
            <a:ext cx="2433944" cy="677108"/>
          </a:xfrm>
          <a:custGeom>
            <a:avLst/>
            <a:gdLst>
              <a:gd name="connsiteX0" fmla="*/ 0 w 2433944"/>
              <a:gd name="connsiteY0" fmla="*/ 0 h 677108"/>
              <a:gd name="connsiteX1" fmla="*/ 632825 w 2433944"/>
              <a:gd name="connsiteY1" fmla="*/ 0 h 677108"/>
              <a:gd name="connsiteX2" fmla="*/ 1168293 w 2433944"/>
              <a:gd name="connsiteY2" fmla="*/ 0 h 677108"/>
              <a:gd name="connsiteX3" fmla="*/ 1825458 w 2433944"/>
              <a:gd name="connsiteY3" fmla="*/ 0 h 677108"/>
              <a:gd name="connsiteX4" fmla="*/ 2433944 w 2433944"/>
              <a:gd name="connsiteY4" fmla="*/ 0 h 677108"/>
              <a:gd name="connsiteX5" fmla="*/ 2433944 w 2433944"/>
              <a:gd name="connsiteY5" fmla="*/ 677108 h 677108"/>
              <a:gd name="connsiteX6" fmla="*/ 1801119 w 2433944"/>
              <a:gd name="connsiteY6" fmla="*/ 677108 h 677108"/>
              <a:gd name="connsiteX7" fmla="*/ 1168293 w 2433944"/>
              <a:gd name="connsiteY7" fmla="*/ 677108 h 677108"/>
              <a:gd name="connsiteX8" fmla="*/ 608486 w 2433944"/>
              <a:gd name="connsiteY8" fmla="*/ 677108 h 677108"/>
              <a:gd name="connsiteX9" fmla="*/ 0 w 2433944"/>
              <a:gd name="connsiteY9" fmla="*/ 677108 h 677108"/>
              <a:gd name="connsiteX10" fmla="*/ 0 w 2433944"/>
              <a:gd name="connsiteY10" fmla="*/ 0 h 67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3944" h="677108" fill="none" extrusionOk="0">
                <a:moveTo>
                  <a:pt x="0" y="0"/>
                </a:moveTo>
                <a:cubicBezTo>
                  <a:pt x="167780" y="24131"/>
                  <a:pt x="496502" y="-174"/>
                  <a:pt x="632825" y="0"/>
                </a:cubicBezTo>
                <a:cubicBezTo>
                  <a:pt x="769149" y="174"/>
                  <a:pt x="941864" y="25296"/>
                  <a:pt x="1168293" y="0"/>
                </a:cubicBezTo>
                <a:cubicBezTo>
                  <a:pt x="1394722" y="-25296"/>
                  <a:pt x="1550959" y="-17915"/>
                  <a:pt x="1825458" y="0"/>
                </a:cubicBezTo>
                <a:cubicBezTo>
                  <a:pt x="2099958" y="17915"/>
                  <a:pt x="2306080" y="13255"/>
                  <a:pt x="2433944" y="0"/>
                </a:cubicBezTo>
                <a:cubicBezTo>
                  <a:pt x="2464035" y="207819"/>
                  <a:pt x="2431244" y="472500"/>
                  <a:pt x="2433944" y="677108"/>
                </a:cubicBezTo>
                <a:cubicBezTo>
                  <a:pt x="2243111" y="683844"/>
                  <a:pt x="2045030" y="698624"/>
                  <a:pt x="1801119" y="677108"/>
                </a:cubicBezTo>
                <a:cubicBezTo>
                  <a:pt x="1557208" y="655592"/>
                  <a:pt x="1389610" y="663707"/>
                  <a:pt x="1168293" y="677108"/>
                </a:cubicBezTo>
                <a:cubicBezTo>
                  <a:pt x="946976" y="690509"/>
                  <a:pt x="802294" y="660263"/>
                  <a:pt x="608486" y="677108"/>
                </a:cubicBezTo>
                <a:cubicBezTo>
                  <a:pt x="414678" y="693953"/>
                  <a:pt x="194200" y="697964"/>
                  <a:pt x="0" y="677108"/>
                </a:cubicBezTo>
                <a:cubicBezTo>
                  <a:pt x="-33252" y="431921"/>
                  <a:pt x="18310" y="156796"/>
                  <a:pt x="0" y="0"/>
                </a:cubicBezTo>
                <a:close/>
              </a:path>
              <a:path w="2433944" h="677108" stroke="0" extrusionOk="0">
                <a:moveTo>
                  <a:pt x="0" y="0"/>
                </a:moveTo>
                <a:cubicBezTo>
                  <a:pt x="187128" y="-27765"/>
                  <a:pt x="421862" y="-2461"/>
                  <a:pt x="608486" y="0"/>
                </a:cubicBezTo>
                <a:cubicBezTo>
                  <a:pt x="795110" y="2461"/>
                  <a:pt x="1070035" y="7926"/>
                  <a:pt x="1192633" y="0"/>
                </a:cubicBezTo>
                <a:cubicBezTo>
                  <a:pt x="1315231" y="-7926"/>
                  <a:pt x="1627354" y="1893"/>
                  <a:pt x="1752440" y="0"/>
                </a:cubicBezTo>
                <a:cubicBezTo>
                  <a:pt x="1877526" y="-1893"/>
                  <a:pt x="2207678" y="2859"/>
                  <a:pt x="2433944" y="0"/>
                </a:cubicBezTo>
                <a:cubicBezTo>
                  <a:pt x="2444484" y="315832"/>
                  <a:pt x="2457038" y="499763"/>
                  <a:pt x="2433944" y="677108"/>
                </a:cubicBezTo>
                <a:cubicBezTo>
                  <a:pt x="2201450" y="674138"/>
                  <a:pt x="1956961" y="666153"/>
                  <a:pt x="1825458" y="677108"/>
                </a:cubicBezTo>
                <a:cubicBezTo>
                  <a:pt x="1693955" y="688063"/>
                  <a:pt x="1455769" y="681361"/>
                  <a:pt x="1289990" y="677108"/>
                </a:cubicBezTo>
                <a:cubicBezTo>
                  <a:pt x="1124211" y="672855"/>
                  <a:pt x="859087" y="674700"/>
                  <a:pt x="705844" y="677108"/>
                </a:cubicBezTo>
                <a:cubicBezTo>
                  <a:pt x="552601" y="679516"/>
                  <a:pt x="218826" y="686704"/>
                  <a:pt x="0" y="677108"/>
                </a:cubicBezTo>
                <a:cubicBezTo>
                  <a:pt x="13048" y="415837"/>
                  <a:pt x="17306" y="250966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bIns="91440">
            <a:spAutoFit/>
          </a:bodyPr>
          <a:lstStyle/>
          <a:p>
            <a:pPr algn="ctr"/>
            <a:r>
              <a:rPr lang="en-US" sz="1600" dirty="0"/>
              <a:t>Box Transforms</a:t>
            </a:r>
          </a:p>
          <a:p>
            <a:pPr algn="ctr"/>
            <a:r>
              <a:rPr lang="en-US" sz="1600" b="1" dirty="0">
                <a:solidFill>
                  <a:srgbClr val="0000FF"/>
                </a:solidFill>
              </a:rPr>
              <a:t>4K</a:t>
            </a:r>
            <a:r>
              <a:rPr lang="en-US" sz="1600" dirty="0"/>
              <a:t> x W x H</a:t>
            </a:r>
            <a:endParaRPr lang="id-ID" sz="1600" dirty="0"/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1CD189B9-B3CC-401C-B0D1-A4E27903C3D9}"/>
              </a:ext>
            </a:extLst>
          </p:cNvPr>
          <p:cNvCxnSpPr>
            <a:cxnSpLocks/>
          </p:cNvCxnSpPr>
          <p:nvPr/>
        </p:nvCxnSpPr>
        <p:spPr>
          <a:xfrm>
            <a:off x="8464869" y="4758813"/>
            <a:ext cx="640252" cy="32918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B9A16F-05D8-479E-9FBD-E12DDA327663}"/>
              </a:ext>
            </a:extLst>
          </p:cNvPr>
          <p:cNvSpPr txBox="1"/>
          <p:nvPr/>
        </p:nvSpPr>
        <p:spPr>
          <a:xfrm>
            <a:off x="9156394" y="5483871"/>
            <a:ext cx="243394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K: number of anchor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98AE5-49F8-4677-94C7-287B7ECDE9E3}"/>
              </a:ext>
            </a:extLst>
          </p:cNvPr>
          <p:cNvSpPr/>
          <p:nvPr/>
        </p:nvSpPr>
        <p:spPr>
          <a:xfrm>
            <a:off x="3538065" y="5948302"/>
            <a:ext cx="8553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  <a:p>
            <a:pPr algn="r"/>
            <a:r>
              <a:rPr lang="en-US" sz="1200" dirty="0">
                <a:solidFill>
                  <a:srgbClr val="0000FF"/>
                </a:solidFill>
              </a:rPr>
              <a:t>Liu et al, “SSD: Single-Shot </a:t>
            </a:r>
            <a:r>
              <a:rPr lang="en-US" sz="1200" dirty="0" err="1">
                <a:solidFill>
                  <a:srgbClr val="0000FF"/>
                </a:solidFill>
              </a:rPr>
              <a:t>MultiBox</a:t>
            </a:r>
            <a:r>
              <a:rPr lang="en-US" sz="120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71024504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AA9D6C-4BF3-45AB-B0D1-A1C5F37620D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6" y="3112394"/>
            <a:ext cx="7818120" cy="29260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1508-6E5D-4E07-BCEB-7EC52C463A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Usually it’s better with </a:t>
            </a:r>
            <a:r>
              <a:rPr lang="en-US" sz="2000" dirty="0">
                <a:solidFill>
                  <a:srgbClr val="C00000"/>
                </a:solidFill>
              </a:rPr>
              <a:t>category-specific</a:t>
            </a:r>
            <a:r>
              <a:rPr lang="en-US" sz="2000" dirty="0"/>
              <a:t> regression:</a:t>
            </a:r>
          </a:p>
          <a:p>
            <a:pPr marL="0" indent="0">
              <a:buNone/>
            </a:pPr>
            <a:r>
              <a:rPr lang="en-US" sz="2000" dirty="0"/>
              <a:t>	Predict different box transforms for each category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Single-Stage Object Detection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0C8D1-4989-401B-98D4-74419168E59F}"/>
              </a:ext>
            </a:extLst>
          </p:cNvPr>
          <p:cNvSpPr txBox="1"/>
          <p:nvPr/>
        </p:nvSpPr>
        <p:spPr>
          <a:xfrm>
            <a:off x="9156394" y="3632794"/>
            <a:ext cx="2433944" cy="677108"/>
          </a:xfrm>
          <a:custGeom>
            <a:avLst/>
            <a:gdLst>
              <a:gd name="connsiteX0" fmla="*/ 0 w 2433944"/>
              <a:gd name="connsiteY0" fmla="*/ 0 h 677108"/>
              <a:gd name="connsiteX1" fmla="*/ 632825 w 2433944"/>
              <a:gd name="connsiteY1" fmla="*/ 0 h 677108"/>
              <a:gd name="connsiteX2" fmla="*/ 1168293 w 2433944"/>
              <a:gd name="connsiteY2" fmla="*/ 0 h 677108"/>
              <a:gd name="connsiteX3" fmla="*/ 1825458 w 2433944"/>
              <a:gd name="connsiteY3" fmla="*/ 0 h 677108"/>
              <a:gd name="connsiteX4" fmla="*/ 2433944 w 2433944"/>
              <a:gd name="connsiteY4" fmla="*/ 0 h 677108"/>
              <a:gd name="connsiteX5" fmla="*/ 2433944 w 2433944"/>
              <a:gd name="connsiteY5" fmla="*/ 677108 h 677108"/>
              <a:gd name="connsiteX6" fmla="*/ 1801119 w 2433944"/>
              <a:gd name="connsiteY6" fmla="*/ 677108 h 677108"/>
              <a:gd name="connsiteX7" fmla="*/ 1168293 w 2433944"/>
              <a:gd name="connsiteY7" fmla="*/ 677108 h 677108"/>
              <a:gd name="connsiteX8" fmla="*/ 608486 w 2433944"/>
              <a:gd name="connsiteY8" fmla="*/ 677108 h 677108"/>
              <a:gd name="connsiteX9" fmla="*/ 0 w 2433944"/>
              <a:gd name="connsiteY9" fmla="*/ 677108 h 677108"/>
              <a:gd name="connsiteX10" fmla="*/ 0 w 2433944"/>
              <a:gd name="connsiteY10" fmla="*/ 0 h 67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3944" h="677108" fill="none" extrusionOk="0">
                <a:moveTo>
                  <a:pt x="0" y="0"/>
                </a:moveTo>
                <a:cubicBezTo>
                  <a:pt x="167780" y="24131"/>
                  <a:pt x="496502" y="-174"/>
                  <a:pt x="632825" y="0"/>
                </a:cubicBezTo>
                <a:cubicBezTo>
                  <a:pt x="769149" y="174"/>
                  <a:pt x="941864" y="25296"/>
                  <a:pt x="1168293" y="0"/>
                </a:cubicBezTo>
                <a:cubicBezTo>
                  <a:pt x="1394722" y="-25296"/>
                  <a:pt x="1550959" y="-17915"/>
                  <a:pt x="1825458" y="0"/>
                </a:cubicBezTo>
                <a:cubicBezTo>
                  <a:pt x="2099958" y="17915"/>
                  <a:pt x="2306080" y="13255"/>
                  <a:pt x="2433944" y="0"/>
                </a:cubicBezTo>
                <a:cubicBezTo>
                  <a:pt x="2464035" y="207819"/>
                  <a:pt x="2431244" y="472500"/>
                  <a:pt x="2433944" y="677108"/>
                </a:cubicBezTo>
                <a:cubicBezTo>
                  <a:pt x="2243111" y="683844"/>
                  <a:pt x="2045030" y="698624"/>
                  <a:pt x="1801119" y="677108"/>
                </a:cubicBezTo>
                <a:cubicBezTo>
                  <a:pt x="1557208" y="655592"/>
                  <a:pt x="1389610" y="663707"/>
                  <a:pt x="1168293" y="677108"/>
                </a:cubicBezTo>
                <a:cubicBezTo>
                  <a:pt x="946976" y="690509"/>
                  <a:pt x="802294" y="660263"/>
                  <a:pt x="608486" y="677108"/>
                </a:cubicBezTo>
                <a:cubicBezTo>
                  <a:pt x="414678" y="693953"/>
                  <a:pt x="194200" y="697964"/>
                  <a:pt x="0" y="677108"/>
                </a:cubicBezTo>
                <a:cubicBezTo>
                  <a:pt x="-33252" y="431921"/>
                  <a:pt x="18310" y="156796"/>
                  <a:pt x="0" y="0"/>
                </a:cubicBezTo>
                <a:close/>
              </a:path>
              <a:path w="2433944" h="677108" stroke="0" extrusionOk="0">
                <a:moveTo>
                  <a:pt x="0" y="0"/>
                </a:moveTo>
                <a:cubicBezTo>
                  <a:pt x="187128" y="-27765"/>
                  <a:pt x="421862" y="-2461"/>
                  <a:pt x="608486" y="0"/>
                </a:cubicBezTo>
                <a:cubicBezTo>
                  <a:pt x="795110" y="2461"/>
                  <a:pt x="1070035" y="7926"/>
                  <a:pt x="1192633" y="0"/>
                </a:cubicBezTo>
                <a:cubicBezTo>
                  <a:pt x="1315231" y="-7926"/>
                  <a:pt x="1627354" y="1893"/>
                  <a:pt x="1752440" y="0"/>
                </a:cubicBezTo>
                <a:cubicBezTo>
                  <a:pt x="1877526" y="-1893"/>
                  <a:pt x="2207678" y="2859"/>
                  <a:pt x="2433944" y="0"/>
                </a:cubicBezTo>
                <a:cubicBezTo>
                  <a:pt x="2444484" y="315832"/>
                  <a:pt x="2457038" y="499763"/>
                  <a:pt x="2433944" y="677108"/>
                </a:cubicBezTo>
                <a:cubicBezTo>
                  <a:pt x="2201450" y="674138"/>
                  <a:pt x="1956961" y="666153"/>
                  <a:pt x="1825458" y="677108"/>
                </a:cubicBezTo>
                <a:cubicBezTo>
                  <a:pt x="1693955" y="688063"/>
                  <a:pt x="1455769" y="681361"/>
                  <a:pt x="1289990" y="677108"/>
                </a:cubicBezTo>
                <a:cubicBezTo>
                  <a:pt x="1124211" y="672855"/>
                  <a:pt x="859087" y="674700"/>
                  <a:pt x="705844" y="677108"/>
                </a:cubicBezTo>
                <a:cubicBezTo>
                  <a:pt x="552601" y="679516"/>
                  <a:pt x="218826" y="686704"/>
                  <a:pt x="0" y="677108"/>
                </a:cubicBezTo>
                <a:cubicBezTo>
                  <a:pt x="13048" y="415837"/>
                  <a:pt x="17306" y="250966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bIns="91440">
            <a:spAutoFit/>
          </a:bodyPr>
          <a:lstStyle/>
          <a:p>
            <a:pPr algn="ctr"/>
            <a:r>
              <a:rPr lang="en-US" sz="1600" dirty="0"/>
              <a:t>Anchor category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(C+1) </a:t>
            </a:r>
            <a:r>
              <a:rPr lang="en-US" sz="1600" dirty="0"/>
              <a:t>x </a:t>
            </a:r>
            <a:r>
              <a:rPr lang="en-US" sz="1600" b="1" dirty="0">
                <a:solidFill>
                  <a:srgbClr val="0000FF"/>
                </a:solidFill>
              </a:rPr>
              <a:t>K</a:t>
            </a:r>
            <a:r>
              <a:rPr lang="en-US" sz="1600" dirty="0"/>
              <a:t> x W x H</a:t>
            </a:r>
            <a:endParaRPr lang="id-ID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863E7-59F2-4E0A-8BB4-781C235F3023}"/>
              </a:ext>
            </a:extLst>
          </p:cNvPr>
          <p:cNvCxnSpPr>
            <a:cxnSpLocks/>
          </p:cNvCxnSpPr>
          <p:nvPr/>
        </p:nvCxnSpPr>
        <p:spPr>
          <a:xfrm flipV="1">
            <a:off x="8464869" y="3952562"/>
            <a:ext cx="640252" cy="32446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FFBC22-738C-49BF-AEF3-90156A75F7D5}"/>
              </a:ext>
            </a:extLst>
          </p:cNvPr>
          <p:cNvSpPr txBox="1"/>
          <p:nvPr/>
        </p:nvSpPr>
        <p:spPr>
          <a:xfrm>
            <a:off x="9156394" y="4754634"/>
            <a:ext cx="2433944" cy="677108"/>
          </a:xfrm>
          <a:custGeom>
            <a:avLst/>
            <a:gdLst>
              <a:gd name="connsiteX0" fmla="*/ 0 w 2433944"/>
              <a:gd name="connsiteY0" fmla="*/ 0 h 677108"/>
              <a:gd name="connsiteX1" fmla="*/ 632825 w 2433944"/>
              <a:gd name="connsiteY1" fmla="*/ 0 h 677108"/>
              <a:gd name="connsiteX2" fmla="*/ 1168293 w 2433944"/>
              <a:gd name="connsiteY2" fmla="*/ 0 h 677108"/>
              <a:gd name="connsiteX3" fmla="*/ 1825458 w 2433944"/>
              <a:gd name="connsiteY3" fmla="*/ 0 h 677108"/>
              <a:gd name="connsiteX4" fmla="*/ 2433944 w 2433944"/>
              <a:gd name="connsiteY4" fmla="*/ 0 h 677108"/>
              <a:gd name="connsiteX5" fmla="*/ 2433944 w 2433944"/>
              <a:gd name="connsiteY5" fmla="*/ 677108 h 677108"/>
              <a:gd name="connsiteX6" fmla="*/ 1801119 w 2433944"/>
              <a:gd name="connsiteY6" fmla="*/ 677108 h 677108"/>
              <a:gd name="connsiteX7" fmla="*/ 1168293 w 2433944"/>
              <a:gd name="connsiteY7" fmla="*/ 677108 h 677108"/>
              <a:gd name="connsiteX8" fmla="*/ 608486 w 2433944"/>
              <a:gd name="connsiteY8" fmla="*/ 677108 h 677108"/>
              <a:gd name="connsiteX9" fmla="*/ 0 w 2433944"/>
              <a:gd name="connsiteY9" fmla="*/ 677108 h 677108"/>
              <a:gd name="connsiteX10" fmla="*/ 0 w 2433944"/>
              <a:gd name="connsiteY10" fmla="*/ 0 h 67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3944" h="677108" fill="none" extrusionOk="0">
                <a:moveTo>
                  <a:pt x="0" y="0"/>
                </a:moveTo>
                <a:cubicBezTo>
                  <a:pt x="167780" y="24131"/>
                  <a:pt x="496502" y="-174"/>
                  <a:pt x="632825" y="0"/>
                </a:cubicBezTo>
                <a:cubicBezTo>
                  <a:pt x="769149" y="174"/>
                  <a:pt x="941864" y="25296"/>
                  <a:pt x="1168293" y="0"/>
                </a:cubicBezTo>
                <a:cubicBezTo>
                  <a:pt x="1394722" y="-25296"/>
                  <a:pt x="1550959" y="-17915"/>
                  <a:pt x="1825458" y="0"/>
                </a:cubicBezTo>
                <a:cubicBezTo>
                  <a:pt x="2099958" y="17915"/>
                  <a:pt x="2306080" y="13255"/>
                  <a:pt x="2433944" y="0"/>
                </a:cubicBezTo>
                <a:cubicBezTo>
                  <a:pt x="2464035" y="207819"/>
                  <a:pt x="2431244" y="472500"/>
                  <a:pt x="2433944" y="677108"/>
                </a:cubicBezTo>
                <a:cubicBezTo>
                  <a:pt x="2243111" y="683844"/>
                  <a:pt x="2045030" y="698624"/>
                  <a:pt x="1801119" y="677108"/>
                </a:cubicBezTo>
                <a:cubicBezTo>
                  <a:pt x="1557208" y="655592"/>
                  <a:pt x="1389610" y="663707"/>
                  <a:pt x="1168293" y="677108"/>
                </a:cubicBezTo>
                <a:cubicBezTo>
                  <a:pt x="946976" y="690509"/>
                  <a:pt x="802294" y="660263"/>
                  <a:pt x="608486" y="677108"/>
                </a:cubicBezTo>
                <a:cubicBezTo>
                  <a:pt x="414678" y="693953"/>
                  <a:pt x="194200" y="697964"/>
                  <a:pt x="0" y="677108"/>
                </a:cubicBezTo>
                <a:cubicBezTo>
                  <a:pt x="-33252" y="431921"/>
                  <a:pt x="18310" y="156796"/>
                  <a:pt x="0" y="0"/>
                </a:cubicBezTo>
                <a:close/>
              </a:path>
              <a:path w="2433944" h="677108" stroke="0" extrusionOk="0">
                <a:moveTo>
                  <a:pt x="0" y="0"/>
                </a:moveTo>
                <a:cubicBezTo>
                  <a:pt x="187128" y="-27765"/>
                  <a:pt x="421862" y="-2461"/>
                  <a:pt x="608486" y="0"/>
                </a:cubicBezTo>
                <a:cubicBezTo>
                  <a:pt x="795110" y="2461"/>
                  <a:pt x="1070035" y="7926"/>
                  <a:pt x="1192633" y="0"/>
                </a:cubicBezTo>
                <a:cubicBezTo>
                  <a:pt x="1315231" y="-7926"/>
                  <a:pt x="1627354" y="1893"/>
                  <a:pt x="1752440" y="0"/>
                </a:cubicBezTo>
                <a:cubicBezTo>
                  <a:pt x="1877526" y="-1893"/>
                  <a:pt x="2207678" y="2859"/>
                  <a:pt x="2433944" y="0"/>
                </a:cubicBezTo>
                <a:cubicBezTo>
                  <a:pt x="2444484" y="315832"/>
                  <a:pt x="2457038" y="499763"/>
                  <a:pt x="2433944" y="677108"/>
                </a:cubicBezTo>
                <a:cubicBezTo>
                  <a:pt x="2201450" y="674138"/>
                  <a:pt x="1956961" y="666153"/>
                  <a:pt x="1825458" y="677108"/>
                </a:cubicBezTo>
                <a:cubicBezTo>
                  <a:pt x="1693955" y="688063"/>
                  <a:pt x="1455769" y="681361"/>
                  <a:pt x="1289990" y="677108"/>
                </a:cubicBezTo>
                <a:cubicBezTo>
                  <a:pt x="1124211" y="672855"/>
                  <a:pt x="859087" y="674700"/>
                  <a:pt x="705844" y="677108"/>
                </a:cubicBezTo>
                <a:cubicBezTo>
                  <a:pt x="552601" y="679516"/>
                  <a:pt x="218826" y="686704"/>
                  <a:pt x="0" y="677108"/>
                </a:cubicBezTo>
                <a:cubicBezTo>
                  <a:pt x="13048" y="415837"/>
                  <a:pt x="17306" y="250966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39544158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bIns="91440">
            <a:spAutoFit/>
          </a:bodyPr>
          <a:lstStyle/>
          <a:p>
            <a:pPr algn="ctr"/>
            <a:r>
              <a:rPr lang="en-US" sz="1600" dirty="0"/>
              <a:t>Box Transforms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C </a:t>
            </a:r>
            <a:r>
              <a:rPr lang="en-US" sz="1600" dirty="0"/>
              <a:t>x </a:t>
            </a:r>
            <a:r>
              <a:rPr lang="en-US" sz="1600" b="1" dirty="0">
                <a:solidFill>
                  <a:srgbClr val="0000FF"/>
                </a:solidFill>
              </a:rPr>
              <a:t>4K</a:t>
            </a:r>
            <a:r>
              <a:rPr lang="en-US" sz="1600" dirty="0"/>
              <a:t> x W x H</a:t>
            </a:r>
            <a:endParaRPr lang="id-ID" sz="1600" dirty="0"/>
          </a:p>
        </p:txBody>
      </p:sp>
      <p:cxnSp>
        <p:nvCxnSpPr>
          <p:cNvPr id="13" name="Straight Arrow Connector 11">
            <a:extLst>
              <a:ext uri="{FF2B5EF4-FFF2-40B4-BE49-F238E27FC236}">
                <a16:creationId xmlns:a16="http://schemas.microsoft.com/office/drawing/2014/main" id="{1CD189B9-B3CC-401C-B0D1-A4E27903C3D9}"/>
              </a:ext>
            </a:extLst>
          </p:cNvPr>
          <p:cNvCxnSpPr>
            <a:cxnSpLocks/>
          </p:cNvCxnSpPr>
          <p:nvPr/>
        </p:nvCxnSpPr>
        <p:spPr>
          <a:xfrm>
            <a:off x="8464869" y="4758813"/>
            <a:ext cx="640252" cy="329184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677854-8467-4D3D-A7F3-136D0B1C4BE3}"/>
              </a:ext>
            </a:extLst>
          </p:cNvPr>
          <p:cNvSpPr txBox="1"/>
          <p:nvPr/>
        </p:nvSpPr>
        <p:spPr>
          <a:xfrm>
            <a:off x="9156394" y="5483871"/>
            <a:ext cx="243394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K: number of anchor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9156B-E75B-4A59-B4DF-203607D56EDE}"/>
              </a:ext>
            </a:extLst>
          </p:cNvPr>
          <p:cNvSpPr/>
          <p:nvPr/>
        </p:nvSpPr>
        <p:spPr>
          <a:xfrm>
            <a:off x="3538065" y="5948302"/>
            <a:ext cx="85531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  <a:p>
            <a:pPr algn="r"/>
            <a:r>
              <a:rPr lang="en-US" sz="1050" dirty="0">
                <a:solidFill>
                  <a:srgbClr val="0000FF"/>
                </a:solidFill>
              </a:rPr>
              <a:t>Liu et al, “SSD: Single-Shot </a:t>
            </a:r>
            <a:r>
              <a:rPr lang="en-US" sz="1050" dirty="0" err="1">
                <a:solidFill>
                  <a:srgbClr val="0000FF"/>
                </a:solidFill>
              </a:rPr>
              <a:t>MultiBox</a:t>
            </a:r>
            <a:r>
              <a:rPr lang="en-US" sz="105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21125063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Object Localization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2: Classical Object Detection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3: Two-Stage Object Detection</a:t>
            </a:r>
          </a:p>
          <a:p>
            <a:r>
              <a:rPr lang="en-US" dirty="0"/>
              <a:t>Part 4: One-Stage Object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5899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 bwMode="auto">
          <a:xfrm>
            <a:off x="1932781" y="3001930"/>
            <a:ext cx="8326438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</a:rPr>
              <a:t>Single-Shot Detection</a:t>
            </a:r>
          </a:p>
        </p:txBody>
      </p:sp>
    </p:spTree>
    <p:extLst>
      <p:ext uri="{BB962C8B-B14F-4D97-AF65-F5344CB8AC3E}">
        <p14:creationId xmlns:p14="http://schemas.microsoft.com/office/powerpoint/2010/main" val="157846602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Use VGG16 + Custom Convolution Layers</a:t>
            </a:r>
          </a:p>
          <a:p>
            <a:r>
              <a:rPr lang="en-US" sz="2000" dirty="0"/>
              <a:t>Use multi-scale object detection from multiple feature maps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D895278-81ED-466F-A9A5-E89185BF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58" y="3176404"/>
            <a:ext cx="10757697" cy="2345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F9D701-9EA2-4123-9BB3-F503CCEC97E6}"/>
              </a:ext>
            </a:extLst>
          </p:cNvPr>
          <p:cNvSpPr txBox="1"/>
          <p:nvPr/>
        </p:nvSpPr>
        <p:spPr>
          <a:xfrm>
            <a:off x="5053013" y="6050012"/>
            <a:ext cx="6943724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000FF"/>
                </a:solidFill>
              </a:rPr>
              <a:t>Liu et al, “SSD: Single-Shot </a:t>
            </a:r>
            <a:r>
              <a:rPr lang="en-US" sz="1050" dirty="0" err="1">
                <a:solidFill>
                  <a:srgbClr val="0000FF"/>
                </a:solidFill>
              </a:rPr>
              <a:t>MultiBox</a:t>
            </a:r>
            <a:r>
              <a:rPr lang="en-US" sz="105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332521729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350146A0-F071-43F7-80D6-F4894EB7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702925"/>
            <a:ext cx="10642001" cy="34720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SSD only uses upper layers for detection and therefore performs much worse for small objects.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Shot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915F3-0A87-47FA-81DB-5D8940CD150A}"/>
              </a:ext>
            </a:extLst>
          </p:cNvPr>
          <p:cNvSpPr txBox="1"/>
          <p:nvPr/>
        </p:nvSpPr>
        <p:spPr>
          <a:xfrm>
            <a:off x="5053013" y="6050012"/>
            <a:ext cx="6943724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000FF"/>
                </a:solidFill>
              </a:rPr>
              <a:t>Liu et al, “SSD: Single-Shot </a:t>
            </a:r>
            <a:r>
              <a:rPr lang="en-US" sz="1050" dirty="0" err="1">
                <a:solidFill>
                  <a:srgbClr val="0000FF"/>
                </a:solidFill>
              </a:rPr>
              <a:t>MultiBox</a:t>
            </a:r>
            <a:r>
              <a:rPr lang="en-US" sz="105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90248736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 bwMode="auto">
          <a:xfrm>
            <a:off x="1932781" y="3001930"/>
            <a:ext cx="8326438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</a:rPr>
              <a:t>You Only Look Once Detection</a:t>
            </a:r>
          </a:p>
        </p:txBody>
      </p:sp>
    </p:spTree>
    <p:extLst>
      <p:ext uri="{BB962C8B-B14F-4D97-AF65-F5344CB8AC3E}">
        <p14:creationId xmlns:p14="http://schemas.microsoft.com/office/powerpoint/2010/main" val="201948274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YOLO Detector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6041" y="6081777"/>
            <a:ext cx="5929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</p:txBody>
      </p: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C203603-8C39-42C6-B4F8-37756977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31" y="2108073"/>
            <a:ext cx="9482138" cy="397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858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YOLO Detector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6041" y="6081777"/>
            <a:ext cx="5929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5A6EE1-FAD0-4CEB-9AB3-5D1B17C2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6" y="2171701"/>
            <a:ext cx="11678297" cy="35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41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2200" dirty="0"/>
              <a:t>Divide image into </a:t>
            </a:r>
            <a:r>
              <a:rPr lang="en-US" sz="2200" dirty="0">
                <a:solidFill>
                  <a:srgbClr val="0000FF"/>
                </a:solidFill>
              </a:rPr>
              <a:t>S x S </a:t>
            </a:r>
            <a:r>
              <a:rPr lang="en-US" sz="2200" dirty="0"/>
              <a:t>grid (</a:t>
            </a:r>
            <a:r>
              <a:rPr lang="en-US" sz="2200" dirty="0" err="1"/>
              <a:t>WxH</a:t>
            </a:r>
            <a:r>
              <a:rPr lang="en-US" sz="22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Within each grid cell predict:</a:t>
            </a:r>
          </a:p>
          <a:p>
            <a:pPr lvl="1">
              <a:spcBef>
                <a:spcPts val="1200"/>
              </a:spcBef>
            </a:pPr>
            <a:r>
              <a:rPr lang="en-US" sz="2200" dirty="0">
                <a:solidFill>
                  <a:srgbClr val="FF0000"/>
                </a:solidFill>
              </a:rPr>
              <a:t>B</a:t>
            </a:r>
            <a:r>
              <a:rPr lang="en-US" sz="2200" dirty="0"/>
              <a:t> Bounding Boxes: each</a:t>
            </a:r>
            <a:br>
              <a:rPr lang="en-US" sz="2200" dirty="0"/>
            </a:br>
            <a:r>
              <a:rPr lang="en-US" sz="2200" dirty="0">
                <a:solidFill>
                  <a:srgbClr val="FF0000"/>
                </a:solidFill>
              </a:rPr>
              <a:t>4 </a:t>
            </a:r>
            <a:r>
              <a:rPr lang="en-US" sz="2200" dirty="0"/>
              <a:t>coordinates + confidence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Class scores: </a:t>
            </a:r>
            <a:r>
              <a:rPr lang="en-US" sz="2200" dirty="0">
                <a:solidFill>
                  <a:srgbClr val="FF0000"/>
                </a:solidFill>
              </a:rPr>
              <a:t>C numbers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Regression from image to </a:t>
            </a:r>
            <a:br>
              <a:rPr lang="en-US" sz="2200" dirty="0"/>
            </a:br>
            <a:r>
              <a:rPr lang="en-US" sz="2200" dirty="0">
                <a:solidFill>
                  <a:srgbClr val="0000FF"/>
                </a:solidFill>
              </a:rPr>
              <a:t>S x S </a:t>
            </a:r>
            <a:r>
              <a:rPr lang="en-US" sz="2200" dirty="0"/>
              <a:t>x (</a:t>
            </a:r>
            <a:r>
              <a:rPr lang="en-US" sz="2200" dirty="0">
                <a:solidFill>
                  <a:srgbClr val="FF0000"/>
                </a:solidFill>
              </a:rPr>
              <a:t>5 * B + C</a:t>
            </a:r>
            <a:r>
              <a:rPr lang="en-US" sz="2200" dirty="0"/>
              <a:t>) tensor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Direct prediction using a CNN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YOLO Detector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6" name="Picture 15" descr="A picture containing grass, building&#10;&#10;Description generated with high confidence">
            <a:extLst>
              <a:ext uri="{FF2B5EF4-FFF2-40B4-BE49-F238E27FC236}">
                <a16:creationId xmlns:a16="http://schemas.microsoft.com/office/drawing/2014/main" id="{45A2C4FD-E169-4199-B701-A16AC04CB1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806" y="1532269"/>
            <a:ext cx="2518117" cy="2590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3E246-06BB-417D-B06C-BE433161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4351057"/>
            <a:ext cx="4965862" cy="1170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5FAE46-338A-46DC-85A6-6AD4435A10B5}"/>
              </a:ext>
            </a:extLst>
          </p:cNvPr>
          <p:cNvSpPr/>
          <p:nvPr/>
        </p:nvSpPr>
        <p:spPr>
          <a:xfrm>
            <a:off x="166041" y="6081777"/>
            <a:ext cx="5929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</p:txBody>
      </p:sp>
    </p:spTree>
    <p:extLst>
      <p:ext uri="{BB962C8B-B14F-4D97-AF65-F5344CB8AC3E}">
        <p14:creationId xmlns:p14="http://schemas.microsoft.com/office/powerpoint/2010/main" val="85697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YOLO Detector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81ED62D-4E28-4172-B62A-DAB05CD6509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09794" y="2023997"/>
            <a:ext cx="4270118" cy="402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8CF7A3-F67D-4CEA-B10C-BC201B7EA023}"/>
                  </a:ext>
                </a:extLst>
              </p:cNvPr>
              <p:cNvSpPr txBox="1"/>
              <p:nvPr/>
            </p:nvSpPr>
            <p:spPr>
              <a:xfrm>
                <a:off x="6187423" y="3075114"/>
                <a:ext cx="1474756" cy="2680734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𝑔𝑟𝑖𝑑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2000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2000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solidFill>
                                                            <a:srgbClr val="0000FF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8CF7A3-F67D-4CEA-B10C-BC201B7E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23" y="3075114"/>
                <a:ext cx="1474756" cy="2680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4B1AE2A-ED3A-4EB4-867A-3A2BA1F5D66D}"/>
              </a:ext>
            </a:extLst>
          </p:cNvPr>
          <p:cNvSpPr/>
          <p:nvPr/>
        </p:nvSpPr>
        <p:spPr>
          <a:xfrm>
            <a:off x="6096001" y="2035605"/>
            <a:ext cx="387574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Class= [ car, pedestrian, none ]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B050"/>
                </a:solidFill>
              </a:rPr>
              <a:t>S = 3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B = 1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C =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2AEF09-4403-4240-A665-F503D917BB79}"/>
              </a:ext>
            </a:extLst>
          </p:cNvPr>
          <p:cNvSpPr/>
          <p:nvPr/>
        </p:nvSpPr>
        <p:spPr>
          <a:xfrm>
            <a:off x="7869691" y="3367446"/>
            <a:ext cx="210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Target output = </a:t>
            </a:r>
          </a:p>
          <a:p>
            <a:r>
              <a:rPr lang="en-US" dirty="0">
                <a:solidFill>
                  <a:srgbClr val="00B050"/>
                </a:solidFill>
              </a:rPr>
              <a:t>3x3</a:t>
            </a:r>
            <a:r>
              <a:rPr lang="en-US" dirty="0"/>
              <a:t>x(5*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+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05D4C5-A428-48C2-8B85-2A709E1F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517" y="4226899"/>
            <a:ext cx="1207113" cy="12254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F0EC72-D745-4B86-9F5A-B392BC4A59AF}"/>
              </a:ext>
            </a:extLst>
          </p:cNvPr>
          <p:cNvSpPr/>
          <p:nvPr/>
        </p:nvSpPr>
        <p:spPr>
          <a:xfrm>
            <a:off x="3538065" y="5948302"/>
            <a:ext cx="85531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  <a:p>
            <a:pPr algn="r"/>
            <a:r>
              <a:rPr lang="en-US" sz="1050" dirty="0">
                <a:solidFill>
                  <a:srgbClr val="0000FF"/>
                </a:solidFill>
              </a:rPr>
              <a:t>Liu et al, “SSD: Single-Shot </a:t>
            </a:r>
            <a:r>
              <a:rPr lang="en-US" sz="1050" dirty="0" err="1">
                <a:solidFill>
                  <a:srgbClr val="0000FF"/>
                </a:solidFill>
              </a:rPr>
              <a:t>MultiBox</a:t>
            </a:r>
            <a:r>
              <a:rPr lang="en-US" sz="105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313650296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YOLO Detector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81ED62D-4E28-4172-B62A-DAB05CD6509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09794" y="2023997"/>
            <a:ext cx="4270118" cy="402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8CF7A3-F67D-4CEA-B10C-BC201B7EA023}"/>
                  </a:ext>
                </a:extLst>
              </p:cNvPr>
              <p:cNvSpPr txBox="1"/>
              <p:nvPr/>
            </p:nvSpPr>
            <p:spPr>
              <a:xfrm>
                <a:off x="6052344" y="3057728"/>
                <a:ext cx="5086711" cy="244919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.6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2000" b="0" i="1" smtClean="0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.4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.9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.5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2000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e>
                      </m:mr>
                      <m:m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?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?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8CF7A3-F67D-4CEA-B10C-BC201B7E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344" y="3057728"/>
                <a:ext cx="5086711" cy="2449197"/>
              </a:xfrm>
              <a:prstGeom prst="rect">
                <a:avLst/>
              </a:prstGeom>
              <a:blipFill>
                <a:blip r:embed="rId3"/>
                <a:stretch>
                  <a:fillRect l="-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4B1AE2A-ED3A-4EB4-867A-3A2BA1F5D66D}"/>
              </a:ext>
            </a:extLst>
          </p:cNvPr>
          <p:cNvSpPr/>
          <p:nvPr/>
        </p:nvSpPr>
        <p:spPr>
          <a:xfrm>
            <a:off x="6096001" y="2035605"/>
            <a:ext cx="387574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Class= [ car, pedestrian, none ]</a:t>
            </a:r>
          </a:p>
          <a:p>
            <a:pPr>
              <a:spcBef>
                <a:spcPts val="600"/>
              </a:spcBef>
            </a:pPr>
            <a:r>
              <a:rPr lang="en-US" dirty="0"/>
              <a:t>S = 3, </a:t>
            </a:r>
            <a:r>
              <a:rPr lang="en-US" dirty="0">
                <a:solidFill>
                  <a:srgbClr val="FF0000"/>
                </a:solidFill>
              </a:rPr>
              <a:t>B = 1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C = 3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1B7745-1CF4-411C-A513-9E4C4875E552}"/>
              </a:ext>
            </a:extLst>
          </p:cNvPr>
          <p:cNvSpPr/>
          <p:nvPr/>
        </p:nvSpPr>
        <p:spPr>
          <a:xfrm>
            <a:off x="3002280" y="3953625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3BFFC6-F9D1-480A-85B7-BB98F5BE1D40}"/>
              </a:ext>
            </a:extLst>
          </p:cNvPr>
          <p:cNvSpPr/>
          <p:nvPr/>
        </p:nvSpPr>
        <p:spPr>
          <a:xfrm>
            <a:off x="4955770" y="3745808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EE6259-3DB4-474E-B299-99C63F46ABF2}"/>
              </a:ext>
            </a:extLst>
          </p:cNvPr>
          <p:cNvSpPr/>
          <p:nvPr/>
        </p:nvSpPr>
        <p:spPr>
          <a:xfrm>
            <a:off x="3538065" y="5948302"/>
            <a:ext cx="85531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  <a:p>
            <a:pPr algn="r"/>
            <a:r>
              <a:rPr lang="en-US" sz="1050" dirty="0">
                <a:solidFill>
                  <a:srgbClr val="0000FF"/>
                </a:solidFill>
              </a:rPr>
              <a:t>Liu et al, “SSD: Single-Shot </a:t>
            </a:r>
            <a:r>
              <a:rPr lang="en-US" sz="1050" dirty="0" err="1">
                <a:solidFill>
                  <a:srgbClr val="0000FF"/>
                </a:solidFill>
              </a:rPr>
              <a:t>MultiBox</a:t>
            </a:r>
            <a:r>
              <a:rPr lang="en-US" sz="105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173947622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Anchor Boxes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1D262-49CA-4211-8BDC-43ABD51F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96" y="1977656"/>
            <a:ext cx="3572166" cy="354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D8824-DEB6-4CAB-9295-6FC32735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44" y="3429000"/>
            <a:ext cx="3581710" cy="1684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D07145-7639-4EE1-A1EB-6BE78019236A}"/>
              </a:ext>
            </a:extLst>
          </p:cNvPr>
          <p:cNvSpPr/>
          <p:nvPr/>
        </p:nvSpPr>
        <p:spPr>
          <a:xfrm>
            <a:off x="6096001" y="2678972"/>
            <a:ext cx="2723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Label: Car, Pedestrian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4DE58-88B8-4B80-8C57-9C16856DB1A7}"/>
              </a:ext>
            </a:extLst>
          </p:cNvPr>
          <p:cNvSpPr/>
          <p:nvPr/>
        </p:nvSpPr>
        <p:spPr>
          <a:xfrm>
            <a:off x="3538065" y="5948302"/>
            <a:ext cx="85531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  <a:p>
            <a:pPr algn="r"/>
            <a:r>
              <a:rPr lang="en-US" sz="1050" dirty="0">
                <a:solidFill>
                  <a:srgbClr val="0000FF"/>
                </a:solidFill>
              </a:rPr>
              <a:t>Liu et al, “SSD: Single-Shot </a:t>
            </a:r>
            <a:r>
              <a:rPr lang="en-US" sz="1050" dirty="0" err="1">
                <a:solidFill>
                  <a:srgbClr val="0000FF"/>
                </a:solidFill>
              </a:rPr>
              <a:t>MultiBox</a:t>
            </a:r>
            <a:r>
              <a:rPr lang="en-US" sz="1050" dirty="0">
                <a:solidFill>
                  <a:srgbClr val="0000FF"/>
                </a:solidFill>
              </a:rPr>
              <a:t> Detector”, ECCV 2016</a:t>
            </a:r>
          </a:p>
        </p:txBody>
      </p:sp>
    </p:spTree>
    <p:extLst>
      <p:ext uri="{BB962C8B-B14F-4D97-AF65-F5344CB8AC3E}">
        <p14:creationId xmlns:p14="http://schemas.microsoft.com/office/powerpoint/2010/main" val="16930042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 bwMode="auto">
          <a:xfrm>
            <a:off x="1932781" y="3001930"/>
            <a:ext cx="8326438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00463694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E588922-A728-484B-9508-26879363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5" y="2086157"/>
            <a:ext cx="7571779" cy="34354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YOLO Detector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6041" y="6081777"/>
            <a:ext cx="59299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</p:txBody>
      </p:sp>
      <p:pic>
        <p:nvPicPr>
          <p:cNvPr id="9" name="Picture 8" descr="A close up of a screen&#10;&#10;Description automatically generated">
            <a:extLst>
              <a:ext uri="{FF2B5EF4-FFF2-40B4-BE49-F238E27FC236}">
                <a16:creationId xmlns:a16="http://schemas.microsoft.com/office/drawing/2014/main" id="{D9435177-C9A6-40B1-BE70-CBBF9423D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946" y="3002431"/>
            <a:ext cx="3833254" cy="25191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DFF2A-537E-455B-8D83-1ABBC3A94C48}"/>
              </a:ext>
            </a:extLst>
          </p:cNvPr>
          <p:cNvSpPr txBox="1"/>
          <p:nvPr/>
        </p:nvSpPr>
        <p:spPr>
          <a:xfrm>
            <a:off x="8499220" y="5617259"/>
            <a:ext cx="294270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7×7×(2×5+20)=1470</a:t>
            </a:r>
          </a:p>
        </p:txBody>
      </p:sp>
    </p:spTree>
    <p:extLst>
      <p:ext uri="{BB962C8B-B14F-4D97-AF65-F5344CB8AC3E}">
        <p14:creationId xmlns:p14="http://schemas.microsoft.com/office/powerpoint/2010/main" val="248251293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00FF"/>
                </a:solidFill>
              </a:rPr>
              <a:t>Faster</a:t>
            </a:r>
            <a:r>
              <a:rPr lang="en-US" dirty="0"/>
              <a:t> than Faster R-CNN</a:t>
            </a:r>
            <a:br>
              <a:rPr lang="en-US" dirty="0"/>
            </a:br>
            <a:r>
              <a:rPr lang="en-US" dirty="0"/>
              <a:t>But </a:t>
            </a:r>
            <a:r>
              <a:rPr lang="en-US" dirty="0">
                <a:solidFill>
                  <a:srgbClr val="FF0000"/>
                </a:solidFill>
              </a:rPr>
              <a:t>not as good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YOLO Detector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023" y="2185639"/>
            <a:ext cx="6035751" cy="34182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C29BC0-4DEE-4D3D-A72A-38A5C26C3086}"/>
              </a:ext>
            </a:extLst>
          </p:cNvPr>
          <p:cNvSpPr/>
          <p:nvPr/>
        </p:nvSpPr>
        <p:spPr>
          <a:xfrm>
            <a:off x="3638843" y="602069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4033F577-4493-4E91-B6FB-E03B8638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67" y="3465021"/>
            <a:ext cx="4178699" cy="21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994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64BBA-6B33-4694-B967-53B5A8F21266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id-ID" sz="2000" dirty="0"/>
              <a:t>YOLOv2</a:t>
            </a:r>
            <a:r>
              <a:rPr lang="en-US" sz="2000" dirty="0"/>
              <a:t> / YOLO9000</a:t>
            </a:r>
          </a:p>
          <a:p>
            <a:pPr lvl="1"/>
            <a:r>
              <a:rPr lang="id-ID" sz="1800" dirty="0"/>
              <a:t>Batch normalization</a:t>
            </a:r>
            <a:endParaRPr lang="en-US" sz="1800" dirty="0"/>
          </a:p>
          <a:p>
            <a:pPr lvl="1"/>
            <a:r>
              <a:rPr lang="id-ID" sz="1800" dirty="0"/>
              <a:t>High-resolution classifier</a:t>
            </a:r>
            <a:endParaRPr lang="en-US" sz="1800" dirty="0"/>
          </a:p>
          <a:p>
            <a:pPr lvl="1"/>
            <a:r>
              <a:rPr lang="id-ID" sz="1800" dirty="0"/>
              <a:t>Convolutional with Anchor Boxes</a:t>
            </a:r>
            <a:endParaRPr lang="en-US" sz="1800" dirty="0"/>
          </a:p>
          <a:p>
            <a:pPr lvl="1"/>
            <a:r>
              <a:rPr lang="en-US" sz="1800" dirty="0"/>
              <a:t>K-mean clustering of box dimensions</a:t>
            </a:r>
          </a:p>
          <a:p>
            <a:pPr lvl="1"/>
            <a:r>
              <a:rPr lang="en-US" sz="1800" dirty="0"/>
              <a:t>Direct location prediction</a:t>
            </a:r>
          </a:p>
          <a:p>
            <a:pPr lvl="1"/>
            <a:r>
              <a:rPr lang="en-US" sz="1800" dirty="0"/>
              <a:t>Multi-scale training</a:t>
            </a:r>
          </a:p>
          <a:p>
            <a:pPr lvl="1"/>
            <a:r>
              <a:rPr lang="en-US" sz="1800" dirty="0"/>
              <a:t>Light-weighted base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452F57-7C8F-4291-A5CD-7B6F78AB2A9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880337" y="2009551"/>
            <a:ext cx="5818716" cy="4002313"/>
          </a:xfrm>
        </p:spPr>
        <p:txBody>
          <a:bodyPr/>
          <a:lstStyle/>
          <a:p>
            <a:r>
              <a:rPr lang="en-US" sz="2000" dirty="0"/>
              <a:t>YOLOv3</a:t>
            </a:r>
          </a:p>
          <a:p>
            <a:pPr lvl="1"/>
            <a:r>
              <a:rPr lang="en-US" sz="1800" dirty="0"/>
              <a:t>More complex backbone for feature extraction</a:t>
            </a:r>
          </a:p>
          <a:p>
            <a:pPr lvl="1"/>
            <a:r>
              <a:rPr lang="en-US" sz="1800" dirty="0"/>
              <a:t>Darknet + ResNet: Use 3×3 and 1×1 filters with skip connections </a:t>
            </a:r>
          </a:p>
          <a:p>
            <a:pPr lvl="1"/>
            <a:r>
              <a:rPr lang="en-US" sz="1800" dirty="0"/>
              <a:t>Feature Pyramid Networks (FPN) like Feature Pyramid</a:t>
            </a:r>
          </a:p>
          <a:p>
            <a:pPr lvl="1"/>
            <a:r>
              <a:rPr lang="id-ID" sz="1800" dirty="0"/>
              <a:t>less BFLOP</a:t>
            </a:r>
            <a:r>
              <a:rPr lang="en-US" sz="1800" dirty="0"/>
              <a:t>, same classification accuracy, 2x faster compared to ResNet-152</a:t>
            </a:r>
            <a:endParaRPr lang="id-ID" sz="1800" dirty="0"/>
          </a:p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Improvements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27F2F-2797-4A91-BA32-60AA4B3AD4F7}"/>
              </a:ext>
            </a:extLst>
          </p:cNvPr>
          <p:cNvSpPr/>
          <p:nvPr/>
        </p:nvSpPr>
        <p:spPr>
          <a:xfrm>
            <a:off x="3638843" y="5937567"/>
            <a:ext cx="85531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“YOLO9000: Better, Faster, Stronger.”, CVPR 2017]</a:t>
            </a:r>
          </a:p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“Yolov3: An incremental improvement.”,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2018]</a:t>
            </a:r>
          </a:p>
        </p:txBody>
      </p:sp>
    </p:spTree>
    <p:extLst>
      <p:ext uri="{BB962C8B-B14F-4D97-AF65-F5344CB8AC3E}">
        <p14:creationId xmlns:p14="http://schemas.microsoft.com/office/powerpoint/2010/main" val="52680701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Use an architecture called </a:t>
            </a:r>
            <a:r>
              <a:rPr lang="en-US" sz="2000" dirty="0" err="1"/>
              <a:t>DarkNet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YOLOv1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34E72E-66C7-41D1-96E7-4CC668FD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2828249"/>
            <a:ext cx="9201150" cy="2772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0C9516-86FF-4012-B39D-43CDF7EACE3E}"/>
              </a:ext>
            </a:extLst>
          </p:cNvPr>
          <p:cNvSpPr txBox="1"/>
          <p:nvPr/>
        </p:nvSpPr>
        <p:spPr>
          <a:xfrm>
            <a:off x="4987637" y="6036072"/>
            <a:ext cx="6949440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rgbClr val="0000FF"/>
                </a:solidFill>
                <a:latin typeface="ArialMT"/>
              </a:rPr>
              <a:t>[Redmon et al, “You Only Look Once: Unified, Real-Time Object Detection”, CVPR 2016]</a:t>
            </a:r>
          </a:p>
        </p:txBody>
      </p:sp>
    </p:spTree>
    <p:extLst>
      <p:ext uri="{BB962C8B-B14F-4D97-AF65-F5344CB8AC3E}">
        <p14:creationId xmlns:p14="http://schemas.microsoft.com/office/powerpoint/2010/main" val="29287821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Improved: DarkNet-19</a:t>
            </a:r>
          </a:p>
          <a:p>
            <a:r>
              <a:rPr lang="en-US" sz="2000" dirty="0"/>
              <a:t>Partially flattens features maps and concatenates it with another lower resolution maps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YOLOv2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39BF7-FF30-468E-890B-9E60A114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03" y="3581400"/>
            <a:ext cx="1123461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244A8C-5294-4D64-A20C-66DF2FE0DC7E}"/>
              </a:ext>
            </a:extLst>
          </p:cNvPr>
          <p:cNvSpPr/>
          <p:nvPr/>
        </p:nvSpPr>
        <p:spPr>
          <a:xfrm>
            <a:off x="3638843" y="5937567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“YOLO9000: Better, Faster, Stronger.”, CVPR 2017]</a:t>
            </a:r>
          </a:p>
        </p:txBody>
      </p:sp>
    </p:spTree>
    <p:extLst>
      <p:ext uri="{BB962C8B-B14F-4D97-AF65-F5344CB8AC3E}">
        <p14:creationId xmlns:p14="http://schemas.microsoft.com/office/powerpoint/2010/main" val="284396137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YOLOv2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6A89E9E-8DB6-43BE-9079-078C7CAB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148" y="2325367"/>
            <a:ext cx="4768176" cy="3354236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6089967-80BC-4217-915C-1443230E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44220"/>
            <a:ext cx="7069149" cy="29165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B84EB5-5B7F-4985-AB1F-709BE95FA662}"/>
              </a:ext>
            </a:extLst>
          </p:cNvPr>
          <p:cNvSpPr/>
          <p:nvPr/>
        </p:nvSpPr>
        <p:spPr>
          <a:xfrm>
            <a:off x="3638843" y="5937567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“YOLO9000: Better, Faster, Stronger.”, CVPR 2017]</a:t>
            </a:r>
          </a:p>
        </p:txBody>
      </p:sp>
    </p:spTree>
    <p:extLst>
      <p:ext uri="{BB962C8B-B14F-4D97-AF65-F5344CB8AC3E}">
        <p14:creationId xmlns:p14="http://schemas.microsoft.com/office/powerpoint/2010/main" val="3734188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C65B5-F009-40A2-833F-B893FC8BF4E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76.8% </a:t>
            </a:r>
            <a:r>
              <a:rPr lang="en-US" dirty="0" err="1"/>
              <a:t>mAP</a:t>
            </a:r>
            <a:r>
              <a:rPr lang="en-US" dirty="0"/>
              <a:t> At 67 FPS, </a:t>
            </a:r>
          </a:p>
          <a:p>
            <a:r>
              <a:rPr lang="en-US" dirty="0"/>
              <a:t>78.6% </a:t>
            </a:r>
            <a:r>
              <a:rPr lang="en-US" dirty="0" err="1"/>
              <a:t>mAP</a:t>
            </a:r>
            <a:r>
              <a:rPr lang="en-US" dirty="0"/>
              <a:t> At 40 FPS </a:t>
            </a:r>
          </a:p>
          <a:p>
            <a:r>
              <a:rPr lang="en-US" dirty="0"/>
              <a:t>which is equal or better than Faster R-CNN using ResNet and SSD.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YOLOv2 Detector on PASCAL VOC 2007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CA7D5391-0873-4DC7-9465-7A083B4BB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21" y="3786257"/>
            <a:ext cx="7240069" cy="2291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1F5FC8-5009-42AF-B2A6-BFC41D15EB90}"/>
              </a:ext>
            </a:extLst>
          </p:cNvPr>
          <p:cNvSpPr/>
          <p:nvPr/>
        </p:nvSpPr>
        <p:spPr>
          <a:xfrm>
            <a:off x="3638843" y="6103818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“YOLO9000: Better, Faster, Stronger.”, CVPR 2017]</a:t>
            </a:r>
          </a:p>
        </p:txBody>
      </p:sp>
    </p:spTree>
    <p:extLst>
      <p:ext uri="{BB962C8B-B14F-4D97-AF65-F5344CB8AC3E}">
        <p14:creationId xmlns:p14="http://schemas.microsoft.com/office/powerpoint/2010/main" val="298137807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YOLOv2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Content Placeholder 6" descr="A picture containing photo, different, showing, show&#10;&#10;Description automatically generated">
            <a:extLst>
              <a:ext uri="{FF2B5EF4-FFF2-40B4-BE49-F238E27FC236}">
                <a16:creationId xmlns:a16="http://schemas.microsoft.com/office/drawing/2014/main" id="{C8E2EDF0-72E5-4B32-867C-48424B355DC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b="48306"/>
          <a:stretch/>
        </p:blipFill>
        <p:spPr>
          <a:xfrm>
            <a:off x="6260235" y="1424820"/>
            <a:ext cx="4218516" cy="4733059"/>
          </a:xfrm>
          <a:ln>
            <a:solidFill>
              <a:schemeClr val="tx1"/>
            </a:solidFill>
          </a:ln>
        </p:spPr>
      </p:pic>
      <p:pic>
        <p:nvPicPr>
          <p:cNvPr id="11" name="Content Placeholder 6" descr="A picture containing photo, different, showing, show&#10;&#10;Description automatically generated">
            <a:extLst>
              <a:ext uri="{FF2B5EF4-FFF2-40B4-BE49-F238E27FC236}">
                <a16:creationId xmlns:a16="http://schemas.microsoft.com/office/drawing/2014/main" id="{4EDA6ADE-E87B-4C35-9690-981D09F2A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94"/>
          <a:stretch/>
        </p:blipFill>
        <p:spPr bwMode="auto">
          <a:xfrm>
            <a:off x="1896534" y="2134519"/>
            <a:ext cx="3837516" cy="40233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1148F0-2FE0-4348-A272-9B9A099D46DD}"/>
              </a:ext>
            </a:extLst>
          </p:cNvPr>
          <p:cNvSpPr/>
          <p:nvPr/>
        </p:nvSpPr>
        <p:spPr>
          <a:xfrm>
            <a:off x="3638843" y="6137073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“YOLO9000: Better, Faster, Stronger.”, CVPR 2017]</a:t>
            </a:r>
          </a:p>
        </p:txBody>
      </p:sp>
    </p:spTree>
    <p:extLst>
      <p:ext uri="{BB962C8B-B14F-4D97-AF65-F5344CB8AC3E}">
        <p14:creationId xmlns:p14="http://schemas.microsoft.com/office/powerpoint/2010/main" val="70163258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06BD5658-F888-4546-90B6-18C11ABD34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Improved: DarkNet-53</a:t>
            </a:r>
          </a:p>
          <a:p>
            <a:r>
              <a:rPr lang="en-US" sz="2000" dirty="0"/>
              <a:t>predicts boxes at 3 different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YOLOv3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72B29F5-395E-4862-A064-EA0F30AC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96" y="3144139"/>
            <a:ext cx="10617724" cy="2972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274F0D-3DA8-4F20-BB2D-E89AB730B2C4}"/>
              </a:ext>
            </a:extLst>
          </p:cNvPr>
          <p:cNvSpPr/>
          <p:nvPr/>
        </p:nvSpPr>
        <p:spPr>
          <a:xfrm>
            <a:off x="363884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“Yolov3: An incremental improvement.”,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2018]</a:t>
            </a:r>
          </a:p>
        </p:txBody>
      </p:sp>
    </p:spTree>
    <p:extLst>
      <p:ext uri="{BB962C8B-B14F-4D97-AF65-F5344CB8AC3E}">
        <p14:creationId xmlns:p14="http://schemas.microsoft.com/office/powerpoint/2010/main" val="322737907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97723-6489-4BA7-AD94-A0830A8D07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455920" cy="4025490"/>
          </a:xfrm>
        </p:spPr>
        <p:txBody>
          <a:bodyPr/>
          <a:lstStyle/>
          <a:p>
            <a:r>
              <a:rPr lang="en-US" sz="2000" dirty="0" err="1"/>
              <a:t>DarkNet</a:t>
            </a:r>
            <a:r>
              <a:rPr lang="en-US" sz="2000" dirty="0"/>
              <a:t> + ResNet</a:t>
            </a:r>
          </a:p>
          <a:p>
            <a:r>
              <a:rPr lang="en-US" sz="2000" dirty="0"/>
              <a:t>3×3 and 1×1 filters with skip connections </a:t>
            </a:r>
          </a:p>
          <a:p>
            <a:r>
              <a:rPr lang="en-US" sz="2000" dirty="0"/>
              <a:t>less BFLOP, same classification accuracy, 2x faster compared to ResNet-152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DarkNet-53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8536ECD-A15D-42E0-B340-E5904C09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49" y="1336418"/>
            <a:ext cx="3627467" cy="50176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D344F0-A502-48DC-9A8F-57D03BC2AA15}"/>
              </a:ext>
            </a:extLst>
          </p:cNvPr>
          <p:cNvSpPr/>
          <p:nvPr/>
        </p:nvSpPr>
        <p:spPr>
          <a:xfrm>
            <a:off x="486834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“Yolov3: An incremental improvement.”,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2018]</a:t>
            </a:r>
          </a:p>
        </p:txBody>
      </p:sp>
    </p:spTree>
    <p:extLst>
      <p:ext uri="{BB962C8B-B14F-4D97-AF65-F5344CB8AC3E}">
        <p14:creationId xmlns:p14="http://schemas.microsoft.com/office/powerpoint/2010/main" val="304289636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80301BCF-1A04-4B9C-AC64-2F7C3FEE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3690" y="1549165"/>
            <a:ext cx="4872268" cy="393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DDD23-68F2-40A3-A667-3DF3081A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31" y="1649065"/>
            <a:ext cx="3256093" cy="3817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00BDA-4D95-4D85-AC57-B19CD3D2C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68" y="2427611"/>
            <a:ext cx="3301477" cy="3057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7EA6D6-9DB1-411A-AF3F-57536DAA9607}"/>
              </a:ext>
            </a:extLst>
          </p:cNvPr>
          <p:cNvSpPr txBox="1"/>
          <p:nvPr/>
        </p:nvSpPr>
        <p:spPr>
          <a:xfrm>
            <a:off x="357837" y="5521582"/>
            <a:ext cx="263054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“Slow” R-CNN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09FD9-E776-4AF3-966A-3DE7E8218E84}"/>
              </a:ext>
            </a:extLst>
          </p:cNvPr>
          <p:cNvSpPr txBox="1"/>
          <p:nvPr/>
        </p:nvSpPr>
        <p:spPr>
          <a:xfrm>
            <a:off x="4238033" y="5521582"/>
            <a:ext cx="325609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Fast R-CNN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3D548-60C7-4AA9-A465-10E1BF916236}"/>
              </a:ext>
            </a:extLst>
          </p:cNvPr>
          <p:cNvSpPr txBox="1"/>
          <p:nvPr/>
        </p:nvSpPr>
        <p:spPr>
          <a:xfrm>
            <a:off x="9052048" y="5521582"/>
            <a:ext cx="23594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Faster R-CNN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7045862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06BD5658-F888-4546-90B6-18C11ABD34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Improved: DarkNet-53</a:t>
            </a:r>
          </a:p>
          <a:p>
            <a:r>
              <a:rPr lang="en-US" sz="2000" dirty="0"/>
              <a:t>predicts boxes at 3 different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YOLOv3 Detector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08CC1-7FFB-4FBB-A8CE-DE506BF0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17" y="3261973"/>
            <a:ext cx="2291508" cy="2270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952BB-D6CA-4A9A-A07F-1804513E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5" y="3256657"/>
            <a:ext cx="2291508" cy="2275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4F31FF-9306-4008-A78F-403F1786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593" y="3256657"/>
            <a:ext cx="2286191" cy="2270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0560AD-2BF3-4B32-B193-8085FBE8D177}"/>
              </a:ext>
            </a:extLst>
          </p:cNvPr>
          <p:cNvSpPr txBox="1"/>
          <p:nvPr/>
        </p:nvSpPr>
        <p:spPr>
          <a:xfrm>
            <a:off x="2334498" y="5532214"/>
            <a:ext cx="9683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13x13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C5ED3-6611-4E56-A39D-0BE0706F3FA8}"/>
              </a:ext>
            </a:extLst>
          </p:cNvPr>
          <p:cNvSpPr txBox="1"/>
          <p:nvPr/>
        </p:nvSpPr>
        <p:spPr>
          <a:xfrm>
            <a:off x="5538336" y="5532214"/>
            <a:ext cx="9683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26x26</a:t>
            </a:r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11C41A-18DB-4EF1-B117-E4F6FAF4EC3A}"/>
              </a:ext>
            </a:extLst>
          </p:cNvPr>
          <p:cNvSpPr txBox="1"/>
          <p:nvPr/>
        </p:nvSpPr>
        <p:spPr>
          <a:xfrm>
            <a:off x="8742174" y="5532214"/>
            <a:ext cx="9683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52x52</a:t>
            </a:r>
            <a:endParaRPr lang="id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7672BF-0665-4E7D-BA6D-DA658867835F}"/>
              </a:ext>
            </a:extLst>
          </p:cNvPr>
          <p:cNvSpPr/>
          <p:nvPr/>
        </p:nvSpPr>
        <p:spPr>
          <a:xfrm>
            <a:off x="363884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“Yolov3: An incremental improvement.”,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2018]</a:t>
            </a:r>
          </a:p>
        </p:txBody>
      </p:sp>
    </p:spTree>
    <p:extLst>
      <p:ext uri="{BB962C8B-B14F-4D97-AF65-F5344CB8AC3E}">
        <p14:creationId xmlns:p14="http://schemas.microsoft.com/office/powerpoint/2010/main" val="95374389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08F63-91CA-41C4-A833-9EE6E8C8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2156613" cy="1134639"/>
          </a:xfrm>
        </p:spPr>
        <p:txBody>
          <a:bodyPr/>
          <a:lstStyle/>
          <a:p>
            <a:r>
              <a:rPr lang="en-US" dirty="0"/>
              <a:t>YOLO Citations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80B293-A069-438C-A073-5706C074E08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472151" y="464843"/>
            <a:ext cx="8816533" cy="5602586"/>
          </a:xfrm>
        </p:spPr>
      </p:pic>
    </p:spTree>
    <p:extLst>
      <p:ext uri="{BB962C8B-B14F-4D97-AF65-F5344CB8AC3E}">
        <p14:creationId xmlns:p14="http://schemas.microsoft.com/office/powerpoint/2010/main" val="354883921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6596CB-E92B-423C-AF9A-94A67567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YOLOs’ Uniqueness: Catchy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07E23-46CA-4766-ACA0-3C05E88F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192" y="3468068"/>
            <a:ext cx="4555930" cy="2176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D7A383-9E62-4A85-95DE-A0E138888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8" y="2515018"/>
            <a:ext cx="6709502" cy="1998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FB1F05-0481-4719-BB5B-1665988CC953}"/>
              </a:ext>
            </a:extLst>
          </p:cNvPr>
          <p:cNvSpPr txBox="1"/>
          <p:nvPr/>
        </p:nvSpPr>
        <p:spPr>
          <a:xfrm>
            <a:off x="399909" y="4471235"/>
            <a:ext cx="694944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OpenCV People's Choice Award</a:t>
            </a:r>
          </a:p>
        </p:txBody>
      </p:sp>
    </p:spTree>
    <p:extLst>
      <p:ext uri="{BB962C8B-B14F-4D97-AF65-F5344CB8AC3E}">
        <p14:creationId xmlns:p14="http://schemas.microsoft.com/office/powerpoint/2010/main" val="333367161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6596CB-E92B-423C-AF9A-94A67567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Serious Papers with Funny Titles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C81EE-1E97-4414-AAD8-917ADC19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2"/>
          <a:stretch/>
        </p:blipFill>
        <p:spPr>
          <a:xfrm>
            <a:off x="551666" y="2075030"/>
            <a:ext cx="6769172" cy="699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3F630C-D9BB-4349-ABA4-96C376FB3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6838"/>
          <a:stretch/>
        </p:blipFill>
        <p:spPr>
          <a:xfrm>
            <a:off x="551666" y="3419907"/>
            <a:ext cx="7514545" cy="747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89D06D-6914-440B-ABC9-B1672071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701" y="2529225"/>
            <a:ext cx="5900442" cy="747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BFA073-3B6F-4E11-A2BB-75EA030C1B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45" b="-6216"/>
          <a:stretch/>
        </p:blipFill>
        <p:spPr>
          <a:xfrm>
            <a:off x="551666" y="4806830"/>
            <a:ext cx="9241102" cy="864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5C6ACE-3574-4881-B025-F1B2DA0B5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893" y="5507910"/>
            <a:ext cx="7420192" cy="699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D8D2C1-3D19-46C9-88CC-C914208C7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701" y="3973184"/>
            <a:ext cx="7058025" cy="695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4862073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5753A5C-CE40-4532-8951-E903AFA562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published as a </a:t>
            </a:r>
            <a:r>
              <a:rPr lang="en-US" sz="1800" b="1" dirty="0"/>
              <a:t>2018 </a:t>
            </a:r>
            <a:r>
              <a:rPr lang="en-US" sz="1800" b="1" dirty="0" err="1"/>
              <a:t>arXiv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C00000"/>
                </a:solidFill>
              </a:rPr>
              <a:t>Technical Report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6596CB-E92B-423C-AF9A-94A67567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YOLOs’ Uniqueness: Curiosity vs Necessity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3A0D7-D830-47C3-832C-1D0B892A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77" y="2560319"/>
            <a:ext cx="4763165" cy="32294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A6BC7F-1B74-45F8-B0D7-B46FD943685A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“Yolov3: An incremental improvement.”,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2018]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ACB8B5-1ABC-44EA-8F37-BA258C8DA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74" y="3028026"/>
            <a:ext cx="4571050" cy="249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828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6596CB-E92B-423C-AF9A-94A67567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YOLOs’ Uniqueness: Curiosity vs Necessity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F9D56-E153-43AD-BBBB-DE155FA6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887" y="3863108"/>
            <a:ext cx="4571122" cy="2034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EBE2BB-94F6-47E9-A947-B1A9ABCF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640" y="2233806"/>
            <a:ext cx="4545369" cy="16610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D7B255-37E5-4E17-84E7-5B76100551C2}"/>
              </a:ext>
            </a:extLst>
          </p:cNvPr>
          <p:cNvSpPr/>
          <p:nvPr/>
        </p:nvSpPr>
        <p:spPr>
          <a:xfrm>
            <a:off x="363884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“Yolov3: An incremental improvement.”,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2018]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D0451-E7F6-43E4-B13A-0A1403452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61" y="2033859"/>
            <a:ext cx="4259394" cy="42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063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6596CB-E92B-423C-AF9A-94A67567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YOLOs’ Uniqueness: Curiosity vs Necessity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1B396-8715-473B-84C1-47928D5E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9" y="4138669"/>
            <a:ext cx="6309748" cy="21890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D7B255-37E5-4E17-84E7-5B76100551C2}"/>
              </a:ext>
            </a:extLst>
          </p:cNvPr>
          <p:cNvSpPr/>
          <p:nvPr/>
        </p:nvSpPr>
        <p:spPr>
          <a:xfrm>
            <a:off x="363884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“Yolov3: An incremental improvement.”,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2018]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AE14B-C31C-4D97-8CE0-9AD56C8FB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03" y="2111619"/>
            <a:ext cx="6309748" cy="18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1642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6596CB-E92B-423C-AF9A-94A67567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YOLOs’ Uniqueness: Curiosity vs Necessity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D7B255-37E5-4E17-84E7-5B76100551C2}"/>
              </a:ext>
            </a:extLst>
          </p:cNvPr>
          <p:cNvSpPr/>
          <p:nvPr/>
        </p:nvSpPr>
        <p:spPr>
          <a:xfrm>
            <a:off x="363884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[Redmon et al, “Yolov3: An incremental improvement.”,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arXiv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2018]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EA5C9-A3C1-497F-AE0A-C47651F0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62" y="2133221"/>
            <a:ext cx="5462521" cy="3517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6A684-3913-41A7-8B89-08A16BE9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34" y="2090213"/>
            <a:ext cx="4204331" cy="39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01713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62CC3-019F-438D-B118-D02FA63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vs SSD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91BCD507-158E-4057-B49B-071E26F7281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86834" y="2200275"/>
            <a:ext cx="6270010" cy="369851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FF7863-A50E-47C0-AF51-5BB0CB0D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819150"/>
            <a:ext cx="5029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7374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 bwMode="auto">
          <a:xfrm>
            <a:off x="1932781" y="3001930"/>
            <a:ext cx="8326438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</a:rPr>
              <a:t>Detection Without Anchors</a:t>
            </a:r>
          </a:p>
        </p:txBody>
      </p:sp>
    </p:spTree>
    <p:extLst>
      <p:ext uri="{BB962C8B-B14F-4D97-AF65-F5344CB8AC3E}">
        <p14:creationId xmlns:p14="http://schemas.microsoft.com/office/powerpoint/2010/main" val="251998869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4AD23D-D3DD-4D09-8EE0-F42C5FA7027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“Slow” R-CNN</a:t>
            </a:r>
          </a:p>
          <a:p>
            <a:pPr marL="681038"/>
            <a:r>
              <a:rPr lang="en-US" sz="2000" dirty="0"/>
              <a:t>Region Proposal on Image</a:t>
            </a:r>
          </a:p>
          <a:p>
            <a:pPr marL="681038"/>
            <a:r>
              <a:rPr lang="en-US" sz="2000" dirty="0"/>
              <a:t>Crop and Resize on Image</a:t>
            </a:r>
          </a:p>
          <a:p>
            <a:pPr marL="681038"/>
            <a:r>
              <a:rPr lang="en-US" sz="2000" dirty="0"/>
              <a:t>Extract Feature using </a:t>
            </a:r>
            <a:r>
              <a:rPr lang="en-US" sz="2000" dirty="0" err="1"/>
              <a:t>ConvNet</a:t>
            </a:r>
            <a:endParaRPr lang="en-US" sz="2000" dirty="0"/>
          </a:p>
          <a:p>
            <a:pPr marL="681038"/>
            <a:r>
              <a:rPr lang="en-US" sz="2000" dirty="0"/>
              <a:t>Classify and Regress Bounding Box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Post-hoc training pipeline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Run CNN independently for each region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00BDA-4D95-4D85-AC57-B19CD3D2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714" y="1592990"/>
            <a:ext cx="4364038" cy="404162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202B07A6-A816-4FA8-A839-C52FD909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6CCC86-3612-494E-B296-D6A9E667AA63}"/>
              </a:ext>
            </a:extLst>
          </p:cNvPr>
          <p:cNvSpPr/>
          <p:nvPr/>
        </p:nvSpPr>
        <p:spPr>
          <a:xfrm>
            <a:off x="3276933" y="6061469"/>
            <a:ext cx="87970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Girschick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“Rich feature hierarchies for accurate object detection and semantic segmentation”, CVPR 2014] </a:t>
            </a:r>
          </a:p>
        </p:txBody>
      </p:sp>
    </p:spTree>
    <p:extLst>
      <p:ext uri="{BB962C8B-B14F-4D97-AF65-F5344CB8AC3E}">
        <p14:creationId xmlns:p14="http://schemas.microsoft.com/office/powerpoint/2010/main" val="1838061931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ACEC7-E430-4C4E-BAF5-9860B78D89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Detection relies on the anchor boxes</a:t>
            </a:r>
          </a:p>
          <a:p>
            <a:r>
              <a:rPr lang="en-US" dirty="0"/>
              <a:t>Can we do detection without anchors?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SoTA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553694E1-B824-4351-AEFD-52277891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67009" y="3168707"/>
            <a:ext cx="3714245" cy="300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6E311-DFA0-40AE-8D71-D8F9EE5D8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225" y="3429000"/>
            <a:ext cx="2806768" cy="28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143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C8F7ECD-6B49-45F7-8174-E251899E6B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608320" cy="4025490"/>
          </a:xfrm>
        </p:spPr>
        <p:txBody>
          <a:bodyPr/>
          <a:lstStyle/>
          <a:p>
            <a:r>
              <a:rPr lang="en-US" dirty="0"/>
              <a:t>Represent bounding boxes by pairs of corners</a:t>
            </a:r>
          </a:p>
          <a:p>
            <a:r>
              <a:rPr lang="en-US" dirty="0"/>
              <a:t>Use a pair of networks to predict position and embedding of </a:t>
            </a:r>
            <a:br>
              <a:rPr lang="en-US" dirty="0"/>
            </a:br>
            <a:r>
              <a:rPr lang="en-US" dirty="0"/>
              <a:t>top-left and bottom-right corner</a:t>
            </a:r>
          </a:p>
          <a:p>
            <a:r>
              <a:rPr lang="en-US" dirty="0"/>
              <a:t>Matching corners are trained to have similar embeddings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Detection without Anchors: </a:t>
            </a:r>
            <a:r>
              <a:rPr lang="en-US" dirty="0" err="1"/>
              <a:t>CornerNet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4FBB9A-F621-43D5-9638-F743AD88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978025"/>
            <a:ext cx="5845704" cy="44420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574ACD4-E890-4A17-A6DB-42E1FADA8388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[Law and Deng, “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CornerNet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: Detecting Objects as Paired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Keypoints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”, ECCV 2018]</a:t>
            </a:r>
          </a:p>
        </p:txBody>
      </p:sp>
    </p:spTree>
    <p:extLst>
      <p:ext uri="{BB962C8B-B14F-4D97-AF65-F5344CB8AC3E}">
        <p14:creationId xmlns:p14="http://schemas.microsoft.com/office/powerpoint/2010/main" val="3844821245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497352-BEC5-49AE-8A90-1BFD710DCE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98245" y="2047206"/>
            <a:ext cx="7981519" cy="425139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Detection without Anchors: </a:t>
            </a:r>
            <a:r>
              <a:rPr lang="en-US" dirty="0" err="1"/>
              <a:t>CornerNet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4ACD4-E890-4A17-A6DB-42E1FADA8388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[Law and Deng, “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CornerNet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: Detecting Objects as Paired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Keypoints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”, ECCV 2018]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7FB55E-E724-4203-A7D0-B4CE406F6037}"/>
              </a:ext>
            </a:extLst>
          </p:cNvPr>
          <p:cNvSpPr txBox="1"/>
          <p:nvPr/>
        </p:nvSpPr>
        <p:spPr>
          <a:xfrm>
            <a:off x="9128184" y="2356350"/>
            <a:ext cx="2460567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Upper left corners</a:t>
            </a:r>
          </a:p>
          <a:p>
            <a:pPr algn="l"/>
            <a:r>
              <a:rPr lang="pl-PL" sz="1800" b="0" i="0" u="none" strike="noStrike" baseline="0" dirty="0">
                <a:latin typeface="Calibri" panose="020F0502020204030204" pitchFamily="34" charset="0"/>
              </a:rPr>
              <a:t>Heatmap: C x H x W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Embeddings: D x H x W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75FEAA-A687-4C81-9ABB-E3B82CD12153}"/>
              </a:ext>
            </a:extLst>
          </p:cNvPr>
          <p:cNvSpPr txBox="1"/>
          <p:nvPr/>
        </p:nvSpPr>
        <p:spPr>
          <a:xfrm>
            <a:off x="9128184" y="4859254"/>
            <a:ext cx="2517071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Lower right corners</a:t>
            </a:r>
          </a:p>
          <a:p>
            <a:pPr algn="l"/>
            <a:r>
              <a:rPr lang="pl-PL" sz="1800" b="0" i="0" u="none" strike="noStrike" baseline="0" dirty="0">
                <a:latin typeface="Calibri" panose="020F0502020204030204" pitchFamily="34" charset="0"/>
              </a:rPr>
              <a:t>Heatmap: C x H x W</a:t>
            </a:r>
          </a:p>
          <a:p>
            <a:pPr algn="l"/>
            <a:r>
              <a:rPr lang="en-US" sz="1800" b="0" i="0" u="none" strike="noStrike" baseline="0" dirty="0">
                <a:latin typeface="Calibri" panose="020F0502020204030204" pitchFamily="34" charset="0"/>
              </a:rPr>
              <a:t>Embeddings: D x H x 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83088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without Anchors: </a:t>
            </a:r>
            <a:r>
              <a:rPr lang="en-US" dirty="0" err="1"/>
              <a:t>CornerNet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9210E9-98E6-48C0-A395-3449B1C3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1" y="1915313"/>
            <a:ext cx="11454938" cy="417597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F3606D8-A62F-43AF-876F-D85D6E9B1BDD}"/>
              </a:ext>
            </a:extLst>
          </p:cNvPr>
          <p:cNvGrpSpPr/>
          <p:nvPr/>
        </p:nvGrpSpPr>
        <p:grpSpPr>
          <a:xfrm>
            <a:off x="7798269" y="2063873"/>
            <a:ext cx="2797200" cy="1301400"/>
            <a:chOff x="7798269" y="2063873"/>
            <a:chExt cx="2797200" cy="13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371A66-C568-4B71-B678-FEDD56554EB4}"/>
                    </a:ext>
                  </a:extLst>
                </p14:cNvPr>
                <p14:cNvContentPartPr/>
                <p14:nvPr/>
              </p14:nvContentPartPr>
              <p14:xfrm>
                <a:off x="7798269" y="2063873"/>
                <a:ext cx="2712240" cy="1294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371A66-C568-4B71-B678-FEDD56554E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0629" y="2045873"/>
                  <a:ext cx="2747880" cy="13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F89514A-8A5B-4BB2-B5DE-8579DF1879E1}"/>
                    </a:ext>
                  </a:extLst>
                </p14:cNvPr>
                <p14:cNvContentPartPr/>
                <p14:nvPr/>
              </p14:nvContentPartPr>
              <p14:xfrm>
                <a:off x="10315749" y="3238913"/>
                <a:ext cx="279720" cy="126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F89514A-8A5B-4BB2-B5DE-8579DF1879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97749" y="3220913"/>
                  <a:ext cx="31536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DB9F0B5-8733-4AD6-B57F-324A6477B758}"/>
                  </a:ext>
                </a:extLst>
              </p14:cNvPr>
              <p14:cNvContentPartPr/>
              <p14:nvPr/>
            </p14:nvContentPartPr>
            <p14:xfrm>
              <a:off x="7728789" y="4740833"/>
              <a:ext cx="3348000" cy="1286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DB9F0B5-8733-4AD6-B57F-324A6477B7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11149" y="4722833"/>
                <a:ext cx="338364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240818B-BB18-42CA-99F8-06DBA28261BD}"/>
                  </a:ext>
                </a:extLst>
              </p14:cNvPr>
              <p14:cNvContentPartPr/>
              <p14:nvPr/>
            </p14:nvContentPartPr>
            <p14:xfrm>
              <a:off x="10942509" y="5614553"/>
              <a:ext cx="207720" cy="201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240818B-BB18-42CA-99F8-06DBA28261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24509" y="5596913"/>
                <a:ext cx="24336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1AE2DCC3-CAD7-4A6A-81E5-1E8917957C16}"/>
              </a:ext>
            </a:extLst>
          </p:cNvPr>
          <p:cNvGrpSpPr/>
          <p:nvPr/>
        </p:nvGrpSpPr>
        <p:grpSpPr>
          <a:xfrm>
            <a:off x="7544469" y="3189593"/>
            <a:ext cx="568800" cy="280440"/>
            <a:chOff x="7544469" y="3189593"/>
            <a:chExt cx="56880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5B1A54F-55F7-4807-B421-CC5AE2FED3D2}"/>
                    </a:ext>
                  </a:extLst>
                </p14:cNvPr>
                <p14:cNvContentPartPr/>
                <p14:nvPr/>
              </p14:nvContentPartPr>
              <p14:xfrm>
                <a:off x="7544469" y="3189593"/>
                <a:ext cx="447120" cy="213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5B1A54F-55F7-4807-B421-CC5AE2FED3D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26829" y="3171953"/>
                  <a:ext cx="4827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80C5CA-D1F6-473B-8806-40A1793046D3}"/>
                    </a:ext>
                  </a:extLst>
                </p14:cNvPr>
                <p14:cNvContentPartPr/>
                <p14:nvPr/>
              </p14:nvContentPartPr>
              <p14:xfrm>
                <a:off x="7884309" y="3367073"/>
                <a:ext cx="228960" cy="102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80C5CA-D1F6-473B-8806-40A1793046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66669" y="3349433"/>
                  <a:ext cx="26460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6D86E32-C6B4-4AFD-A67F-35CA15F516E5}"/>
                  </a:ext>
                </a:extLst>
              </p14:cNvPr>
              <p14:cNvContentPartPr/>
              <p14:nvPr/>
            </p14:nvContentPartPr>
            <p14:xfrm>
              <a:off x="7504509" y="5466233"/>
              <a:ext cx="1570320" cy="410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6D86E32-C6B4-4AFD-A67F-35CA15F516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86509" y="5448233"/>
                <a:ext cx="16059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A85F953-2625-456E-9327-A6910C1DE59F}"/>
                  </a:ext>
                </a:extLst>
              </p14:cNvPr>
              <p14:cNvContentPartPr/>
              <p14:nvPr/>
            </p14:nvContentPartPr>
            <p14:xfrm>
              <a:off x="8927949" y="5427713"/>
              <a:ext cx="221400" cy="87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A85F953-2625-456E-9327-A6910C1DE59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09949" y="5410073"/>
                <a:ext cx="257040" cy="12348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BCBECCD4-DE38-4C61-975C-B24911AEFDD5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[Law and Deng, “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CornerNet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: Detecting Objects as Paired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Keypoints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”, ECCV 2018]</a:t>
            </a:r>
          </a:p>
        </p:txBody>
      </p:sp>
    </p:spTree>
    <p:extLst>
      <p:ext uri="{BB962C8B-B14F-4D97-AF65-F5344CB8AC3E}">
        <p14:creationId xmlns:p14="http://schemas.microsoft.com/office/powerpoint/2010/main" val="3909590759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C8F7ECD-6B49-45F7-8174-E251899E6B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0000FF"/>
                </a:solidFill>
              </a:rPr>
              <a:t>(+)	No Anchors</a:t>
            </a:r>
          </a:p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0000FF"/>
                </a:solidFill>
              </a:rPr>
              <a:t>(+) Outperform most of the one-stage methods</a:t>
            </a:r>
          </a:p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C00000"/>
                </a:solidFill>
              </a:rPr>
              <a:t>(–)	performance is still restricted, especially for small objects</a:t>
            </a:r>
          </a:p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C00000"/>
                </a:solidFill>
              </a:rPr>
              <a:t>(–)	has a weak ability referring to the global information of the object</a:t>
            </a:r>
          </a:p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C00000"/>
                </a:solidFill>
              </a:rPr>
              <a:t>(–)	What the embeddings learned are still not clearly defined/studied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Detection without Anchors: </a:t>
            </a:r>
            <a:r>
              <a:rPr lang="en-US" dirty="0" err="1"/>
              <a:t>CornerNet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9D977-F101-4390-82F5-FF9F6AD9AF6C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Carion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“End-to-End Object Detection with Transformers”, ECCV 2020]</a:t>
            </a:r>
          </a:p>
        </p:txBody>
      </p:sp>
    </p:spTree>
    <p:extLst>
      <p:ext uri="{BB962C8B-B14F-4D97-AF65-F5344CB8AC3E}">
        <p14:creationId xmlns:p14="http://schemas.microsoft.com/office/powerpoint/2010/main" val="1843163778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C8F7ECD-6B49-45F7-8174-E251899E6B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Follow-up to the </a:t>
            </a:r>
            <a:r>
              <a:rPr lang="en-US" dirty="0" err="1"/>
              <a:t>CornerNet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Detection without Anchors: </a:t>
            </a:r>
            <a:r>
              <a:rPr lang="en-US" dirty="0" err="1"/>
              <a:t>CenterNet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74ACD4-E890-4A17-A6DB-42E1FADA8388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Kaiwen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Duan et. al., “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CenterNet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: 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Keypoint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Triplets for Object Detection”, ICCV 2019]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F074E50-0A91-488A-817B-EB46639A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3" y="2609133"/>
            <a:ext cx="11917721" cy="31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72413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C8F7ECD-6B49-45F7-8174-E251899E6B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DETR: End-to-End Object Detection with Transformers </a:t>
            </a:r>
          </a:p>
          <a:p>
            <a:r>
              <a:rPr lang="en-US" dirty="0"/>
              <a:t>Bounding boxes and image features are communicating with each other</a:t>
            </a:r>
          </a:p>
          <a:p>
            <a:r>
              <a:rPr lang="en-US" dirty="0"/>
              <a:t>Encoder-Decoder Self-Attention to perform feature mapping</a:t>
            </a:r>
          </a:p>
          <a:p>
            <a:r>
              <a:rPr lang="en-US" dirty="0"/>
              <a:t>Predict fixed N-pairs of (class and box)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Detection without Anchors: Transformers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9D977-F101-4390-82F5-FF9F6AD9AF6C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Carion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“End-to-End Object Detection with Transformers”, ECCV 2020]</a:t>
            </a:r>
          </a:p>
        </p:txBody>
      </p:sp>
    </p:spTree>
    <p:extLst>
      <p:ext uri="{BB962C8B-B14F-4D97-AF65-F5344CB8AC3E}">
        <p14:creationId xmlns:p14="http://schemas.microsoft.com/office/powerpoint/2010/main" val="1337194309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without Anchors: Transformers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5572B-4CF5-42E3-AABD-FD2F1FC8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" y="2397831"/>
            <a:ext cx="12192000" cy="31237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7D6D5E-119B-476D-8439-98AAFCFEF391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Carion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“End-to-End Object Detection with Transformers”, ECCV 2020]</a:t>
            </a:r>
          </a:p>
        </p:txBody>
      </p:sp>
    </p:spTree>
    <p:extLst>
      <p:ext uri="{BB962C8B-B14F-4D97-AF65-F5344CB8AC3E}">
        <p14:creationId xmlns:p14="http://schemas.microsoft.com/office/powerpoint/2010/main" val="32377562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E56F1F1-61F6-487D-BF7E-6772F73680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4849864" cy="4025490"/>
          </a:xfrm>
        </p:spPr>
        <p:txBody>
          <a:bodyPr/>
          <a:lstStyle/>
          <a:p>
            <a:r>
              <a:rPr lang="en-US" dirty="0"/>
              <a:t>NMS may eliminate ”good” boxes when objects are highly overlapping… </a:t>
            </a:r>
          </a:p>
          <a:p>
            <a:endParaRPr lang="en-US" dirty="0"/>
          </a:p>
          <a:p>
            <a:r>
              <a:rPr lang="en-US" dirty="0"/>
              <a:t>no good solution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Recall: Non-Max Suppression Problem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C87BE-2839-4081-9D94-C5245D9E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022" y="2026454"/>
            <a:ext cx="6241729" cy="4141647"/>
          </a:xfrm>
          <a:prstGeom prst="rect">
            <a:avLst/>
          </a:prstGeom>
        </p:spPr>
      </p:pic>
      <p:pic>
        <p:nvPicPr>
          <p:cNvPr id="7" name="Graphic 6" descr="Worried face outline with solid fill">
            <a:extLst>
              <a:ext uri="{FF2B5EF4-FFF2-40B4-BE49-F238E27FC236}">
                <a16:creationId xmlns:a16="http://schemas.microsoft.com/office/drawing/2014/main" id="{9FED2E35-200A-4173-8645-A6B683ACE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500" y="4097277"/>
            <a:ext cx="6286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3453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without Anchors: Transformers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D6D5E-119B-476D-8439-98AAFCFEF391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Carion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“End-to-End Object Detection with Transformers”, ECCV 2020]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3B0EE-A338-45D2-BBEC-3EB3C9BA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9" y="1264772"/>
            <a:ext cx="7139093" cy="485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272C2-ABDF-44B4-AB6F-3CD86D11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207" y="67758"/>
            <a:ext cx="4064048" cy="60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55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DF44A53-D60E-4237-A764-CB74F2B8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" y="1470460"/>
            <a:ext cx="12107333" cy="48526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02B07A6-A816-4FA8-A839-C52FD909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6CCC86-3612-494E-B296-D6A9E667AA63}"/>
              </a:ext>
            </a:extLst>
          </p:cNvPr>
          <p:cNvSpPr/>
          <p:nvPr/>
        </p:nvSpPr>
        <p:spPr>
          <a:xfrm>
            <a:off x="3276933" y="6061469"/>
            <a:ext cx="87970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Girschick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“Rich feature hierarchies for accurate object detection and semantic segmentation”, CVPR 2014] </a:t>
            </a:r>
          </a:p>
        </p:txBody>
      </p:sp>
    </p:spTree>
    <p:extLst>
      <p:ext uri="{BB962C8B-B14F-4D97-AF65-F5344CB8AC3E}">
        <p14:creationId xmlns:p14="http://schemas.microsoft.com/office/powerpoint/2010/main" val="110749432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C8F7ECD-6B49-45F7-8174-E251899E6B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0000FF"/>
                </a:solidFill>
              </a:rPr>
              <a:t>(+)	No RPN!</a:t>
            </a:r>
          </a:p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0000FF"/>
                </a:solidFill>
              </a:rPr>
              <a:t>(+)	No anchors!</a:t>
            </a:r>
          </a:p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0000FF"/>
                </a:solidFill>
              </a:rPr>
              <a:t>(+)	No NMS!</a:t>
            </a:r>
          </a:p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0000FF"/>
                </a:solidFill>
              </a:rPr>
              <a:t>(+)	“Deep Learning”-</a:t>
            </a:r>
            <a:r>
              <a:rPr lang="en-US" dirty="0" err="1">
                <a:solidFill>
                  <a:srgbClr val="0000FF"/>
                </a:solidFill>
              </a:rPr>
              <a:t>ish</a:t>
            </a: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C00000"/>
                </a:solidFill>
              </a:rPr>
              <a:t>(–)	Slow and brittle to train</a:t>
            </a:r>
          </a:p>
          <a:p>
            <a:pPr marL="0" indent="0">
              <a:buNone/>
              <a:tabLst>
                <a:tab pos="681038" algn="l"/>
              </a:tabLst>
            </a:pPr>
            <a:r>
              <a:rPr lang="en-US" dirty="0">
                <a:solidFill>
                  <a:srgbClr val="C00000"/>
                </a:solidFill>
              </a:rPr>
              <a:t>(–)	Worse than Faster R-CNN for small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Detection without Anchors: Transformers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9D977-F101-4390-82F5-FF9F6AD9AF6C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Carion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“End-to-End Object Detection with Transformers”, ECCV 2020]</a:t>
            </a:r>
          </a:p>
        </p:txBody>
      </p:sp>
    </p:spTree>
    <p:extLst>
      <p:ext uri="{BB962C8B-B14F-4D97-AF65-F5344CB8AC3E}">
        <p14:creationId xmlns:p14="http://schemas.microsoft.com/office/powerpoint/2010/main" val="3516046040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3C8BC-09F9-43B3-B87D-3D0C1D7D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Detection without Anchors: Transformers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9D977-F101-4390-82F5-FF9F6AD9AF6C}"/>
              </a:ext>
            </a:extLst>
          </p:cNvPr>
          <p:cNvSpPr/>
          <p:nvPr/>
        </p:nvSpPr>
        <p:spPr>
          <a:xfrm>
            <a:off x="347003" y="6120442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Carion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 et al, “End-to-End Object Detection with Transformers”, ECCV 2020]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084AD-B8A2-49FE-86CD-7E89400B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9" y="1977657"/>
            <a:ext cx="5201376" cy="39534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81F43-744F-4DEA-9763-D25CB1AAB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75" y="294362"/>
            <a:ext cx="5059680" cy="56367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2460512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 bwMode="auto">
          <a:xfrm>
            <a:off x="1932781" y="3001930"/>
            <a:ext cx="8326438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tx1"/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8962213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80301BCF-1A04-4B9C-AC64-2F7C3FEE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4464" y="1724380"/>
            <a:ext cx="3714245" cy="300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DDD23-68F2-40A3-A667-3DF3081A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489" y="1849224"/>
            <a:ext cx="2453552" cy="2876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D00BDA-4D95-4D85-AC57-B19CD3D2C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9" y="2289961"/>
            <a:ext cx="2630541" cy="243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55CA4C-AD44-46DD-AF12-EEED1386F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254" y="1849224"/>
            <a:ext cx="2806768" cy="2876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7EA6D6-9DB1-411A-AF3F-57536DAA9607}"/>
              </a:ext>
            </a:extLst>
          </p:cNvPr>
          <p:cNvSpPr txBox="1"/>
          <p:nvPr/>
        </p:nvSpPr>
        <p:spPr>
          <a:xfrm>
            <a:off x="248348" y="4974667"/>
            <a:ext cx="263054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“Slow” R-CNN</a:t>
            </a:r>
            <a:r>
              <a:rPr lang="en-US" sz="1600" dirty="0"/>
              <a:t>:</a:t>
            </a:r>
          </a:p>
          <a:p>
            <a:r>
              <a:rPr lang="en-US" sz="1600" dirty="0"/>
              <a:t>Run CNN independently for each region</a:t>
            </a:r>
            <a:endParaRPr lang="id-ID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09FD9-E776-4AF3-966A-3DE7E8218E84}"/>
              </a:ext>
            </a:extLst>
          </p:cNvPr>
          <p:cNvSpPr txBox="1"/>
          <p:nvPr/>
        </p:nvSpPr>
        <p:spPr>
          <a:xfrm>
            <a:off x="3155342" y="4974667"/>
            <a:ext cx="325609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Fast R-CNN</a:t>
            </a:r>
            <a:r>
              <a:rPr lang="en-US" sz="1600" dirty="0"/>
              <a:t>:</a:t>
            </a:r>
          </a:p>
          <a:p>
            <a:r>
              <a:rPr lang="en-US" sz="1600" dirty="0"/>
              <a:t>Apply differentiable cropping to shared image features</a:t>
            </a:r>
            <a:endParaRPr lang="id-ID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3D548-60C7-4AA9-A465-10E1BF916236}"/>
              </a:ext>
            </a:extLst>
          </p:cNvPr>
          <p:cNvSpPr txBox="1"/>
          <p:nvPr/>
        </p:nvSpPr>
        <p:spPr>
          <a:xfrm>
            <a:off x="6805847" y="4974667"/>
            <a:ext cx="235942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Faster R-CNN</a:t>
            </a:r>
            <a:r>
              <a:rPr lang="en-US" sz="1600" dirty="0"/>
              <a:t>:</a:t>
            </a:r>
          </a:p>
          <a:p>
            <a:r>
              <a:rPr lang="en-US" sz="1600" dirty="0"/>
              <a:t>Compute proposals</a:t>
            </a:r>
          </a:p>
          <a:p>
            <a:r>
              <a:rPr lang="en-US" sz="1600" dirty="0"/>
              <a:t>with CNN</a:t>
            </a:r>
            <a:endParaRPr lang="id-ID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974498-2A04-4125-ADF2-C8BC2D119A2B}"/>
              </a:ext>
            </a:extLst>
          </p:cNvPr>
          <p:cNvSpPr txBox="1"/>
          <p:nvPr/>
        </p:nvSpPr>
        <p:spPr>
          <a:xfrm>
            <a:off x="9420336" y="4974667"/>
            <a:ext cx="2232950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Single-Stage</a:t>
            </a:r>
            <a:r>
              <a:rPr lang="en-US" sz="1600" dirty="0"/>
              <a:t>:</a:t>
            </a:r>
          </a:p>
          <a:p>
            <a:r>
              <a:rPr lang="en-US" sz="1600" dirty="0"/>
              <a:t>Fully convolutional</a:t>
            </a:r>
          </a:p>
          <a:p>
            <a:r>
              <a:rPr lang="en-US" sz="1600" dirty="0"/>
              <a:t>detector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3108681603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Find a fixed number of objects (one or many)</a:t>
            </a:r>
          </a:p>
          <a:p>
            <a:r>
              <a:rPr lang="en-US" dirty="0"/>
              <a:t>L2 regression from CNN features to box coordinates</a:t>
            </a:r>
          </a:p>
          <a:p>
            <a:r>
              <a:rPr lang="en-US" dirty="0"/>
              <a:t>Much simpler than detection</a:t>
            </a:r>
          </a:p>
          <a:p>
            <a:endParaRPr lang="en-US" dirty="0"/>
          </a:p>
          <a:p>
            <a:r>
              <a:rPr lang="en-US" b="1" dirty="0" err="1"/>
              <a:t>Overfeat</a:t>
            </a:r>
            <a:r>
              <a:rPr lang="en-US" dirty="0"/>
              <a:t>: Regression + efficient sliding window </a:t>
            </a:r>
          </a:p>
          <a:p>
            <a:r>
              <a:rPr lang="en-US" dirty="0">
                <a:solidFill>
                  <a:srgbClr val="0000FF"/>
                </a:solidFill>
              </a:rPr>
              <a:t>Deeper networks do better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– Localization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70910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Find a variable number of objects by classifying image regions</a:t>
            </a:r>
          </a:p>
          <a:p>
            <a:r>
              <a:rPr lang="en-US" dirty="0"/>
              <a:t>Before CNNs: </a:t>
            </a:r>
          </a:p>
          <a:p>
            <a:pPr lvl="1"/>
            <a:r>
              <a:rPr lang="en-US" sz="2400" dirty="0"/>
              <a:t>dense multiscale sliding window (</a:t>
            </a:r>
            <a:r>
              <a:rPr lang="en-US" sz="2400" dirty="0" err="1"/>
              <a:t>HoG</a:t>
            </a:r>
            <a:r>
              <a:rPr lang="en-US" sz="2400" dirty="0"/>
              <a:t>, DPM)</a:t>
            </a:r>
          </a:p>
          <a:p>
            <a:r>
              <a:rPr lang="en-US" dirty="0"/>
              <a:t>Avoid dense sliding window with region proposals</a:t>
            </a:r>
          </a:p>
          <a:p>
            <a:r>
              <a:rPr lang="en-US" dirty="0"/>
              <a:t>Directly regress the bounding box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– Object Detection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472071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R-CNN: </a:t>
            </a:r>
          </a:p>
          <a:p>
            <a:pPr lvl="1"/>
            <a:r>
              <a:rPr lang="en-US" sz="2400" dirty="0"/>
              <a:t>Selective Search + CNN classification / regression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Probably don’t use this; too slow</a:t>
            </a:r>
          </a:p>
          <a:p>
            <a:pPr lvl="1"/>
            <a:endParaRPr lang="en-US" sz="2400" dirty="0"/>
          </a:p>
          <a:p>
            <a:r>
              <a:rPr lang="en-US" dirty="0"/>
              <a:t>Fast R-CNN: </a:t>
            </a:r>
          </a:p>
          <a:p>
            <a:pPr lvl="1"/>
            <a:r>
              <a:rPr lang="en-US" sz="2400" dirty="0"/>
              <a:t>Swap order of convolutions and region extraction</a:t>
            </a:r>
          </a:p>
          <a:p>
            <a:pPr lvl="1"/>
            <a:r>
              <a:rPr lang="en-US" sz="2400" dirty="0"/>
              <a:t>Introducing </a:t>
            </a:r>
            <a:r>
              <a:rPr lang="en-US" sz="2400" dirty="0" err="1"/>
              <a:t>RoI</a:t>
            </a:r>
            <a:r>
              <a:rPr lang="en-US" sz="2400" dirty="0"/>
              <a:t> Pooling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– Object Detection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22378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Faster R-CNN: </a:t>
            </a:r>
          </a:p>
          <a:p>
            <a:pPr lvl="1"/>
            <a:r>
              <a:rPr lang="en-US" sz="2400" dirty="0"/>
              <a:t>Introducing Region Proposal Network</a:t>
            </a:r>
          </a:p>
          <a:p>
            <a:pPr lvl="1"/>
            <a:r>
              <a:rPr lang="en-US" sz="2400" dirty="0"/>
              <a:t>Compute region proposals within the network</a:t>
            </a:r>
          </a:p>
          <a:p>
            <a:pPr lvl="1"/>
            <a:r>
              <a:rPr lang="en-US" sz="2400" dirty="0"/>
              <a:t>Slower than YOLO but more accurate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– Object Detection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4585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YOLO/SSD</a:t>
            </a:r>
          </a:p>
          <a:p>
            <a:pPr lvl="1"/>
            <a:r>
              <a:rPr lang="en-US" sz="2400" dirty="0"/>
              <a:t>Go from input image to tensor of scores with one big convolutional network</a:t>
            </a:r>
          </a:p>
          <a:p>
            <a:pPr lvl="1"/>
            <a:r>
              <a:rPr lang="en-US" sz="2400" dirty="0"/>
              <a:t>faster but not as accurate</a:t>
            </a:r>
          </a:p>
          <a:p>
            <a:r>
              <a:rPr lang="en-US" dirty="0">
                <a:solidFill>
                  <a:srgbClr val="0000FF"/>
                </a:solidFill>
              </a:rPr>
              <a:t>Deeper networks do 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 – Object Detection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6533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CornerNet</a:t>
            </a:r>
            <a:endParaRPr lang="en-US" dirty="0"/>
          </a:p>
          <a:p>
            <a:pPr lvl="1"/>
            <a:r>
              <a:rPr lang="en-US" sz="2400" dirty="0"/>
              <a:t>Detect two corners with embedding</a:t>
            </a:r>
          </a:p>
          <a:p>
            <a:r>
              <a:rPr lang="en-US" dirty="0" err="1"/>
              <a:t>CenterNet</a:t>
            </a:r>
            <a:endParaRPr lang="en-US" dirty="0"/>
          </a:p>
          <a:p>
            <a:pPr lvl="1"/>
            <a:r>
              <a:rPr lang="en-US" sz="2400" dirty="0" err="1"/>
              <a:t>CornerNet</a:t>
            </a:r>
            <a:r>
              <a:rPr lang="en-US" sz="2400" dirty="0"/>
              <a:t> + center point</a:t>
            </a:r>
          </a:p>
          <a:p>
            <a:r>
              <a:rPr lang="en-US" dirty="0"/>
              <a:t>Object Detection with Transformer</a:t>
            </a:r>
          </a:p>
          <a:p>
            <a:pPr lvl="1"/>
            <a:r>
              <a:rPr lang="en-US" sz="2400" dirty="0"/>
              <a:t>Detect object with multi-attention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– Object Detection without Anchors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2837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4AD23D-D3DD-4D09-8EE0-F42C5FA7027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9900"/>
                </a:solidFill>
              </a:rPr>
              <a:t>Swap convolution and warping</a:t>
            </a:r>
          </a:p>
          <a:p>
            <a:pPr marL="681038"/>
            <a:r>
              <a:rPr lang="en-US" sz="2000" dirty="0"/>
              <a:t>Extract Feature using </a:t>
            </a:r>
            <a:r>
              <a:rPr lang="en-US" sz="2000" dirty="0" err="1"/>
              <a:t>ConvNet</a:t>
            </a:r>
            <a:endParaRPr lang="en-US" sz="2000" dirty="0"/>
          </a:p>
          <a:p>
            <a:pPr marL="681038"/>
            <a:r>
              <a:rPr lang="en-US" sz="2000" dirty="0"/>
              <a:t>Region Proposal on Image</a:t>
            </a:r>
          </a:p>
          <a:p>
            <a:pPr marL="681038"/>
            <a:r>
              <a:rPr lang="en-US" sz="2000" dirty="0"/>
              <a:t>Crop and Resize </a:t>
            </a:r>
            <a:r>
              <a:rPr lang="en-US" sz="2000" dirty="0">
                <a:solidFill>
                  <a:srgbClr val="0000FF"/>
                </a:solidFill>
              </a:rPr>
              <a:t>on Features</a:t>
            </a:r>
          </a:p>
          <a:p>
            <a:pPr marL="681038"/>
            <a:r>
              <a:rPr lang="en-US" sz="2000" dirty="0"/>
              <a:t>Classify and Regress using Per-Region Network</a:t>
            </a:r>
          </a:p>
          <a:p>
            <a:r>
              <a:rPr lang="en-US" sz="2000" dirty="0">
                <a:solidFill>
                  <a:srgbClr val="0000FF"/>
                </a:solidFill>
              </a:rPr>
              <a:t>Training end-to-end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Bottleneck at Region Proposal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02B07A6-A816-4FA8-A839-C52FD909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CCF32-71AA-48A8-BF28-87EF3BB9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36" y="1657037"/>
            <a:ext cx="3741815" cy="4387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426B60-618D-40C1-A582-57017704EF1C}"/>
              </a:ext>
            </a:extLst>
          </p:cNvPr>
          <p:cNvSpPr/>
          <p:nvPr/>
        </p:nvSpPr>
        <p:spPr>
          <a:xfrm>
            <a:off x="3276933" y="6061469"/>
            <a:ext cx="87970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Girshick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, “Fast R-CNN”, ICCV 2015.]</a:t>
            </a:r>
          </a:p>
        </p:txBody>
      </p:sp>
    </p:spTree>
    <p:extLst>
      <p:ext uri="{BB962C8B-B14F-4D97-AF65-F5344CB8AC3E}">
        <p14:creationId xmlns:p14="http://schemas.microsoft.com/office/powerpoint/2010/main" val="1602146708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Detection: Lots of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6EC27-F322-483A-BF3D-7947A24A57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Backbone architecture used</a:t>
            </a:r>
          </a:p>
          <a:p>
            <a:r>
              <a:rPr lang="en-US" dirty="0"/>
              <a:t>Input resolution</a:t>
            </a:r>
          </a:p>
          <a:p>
            <a:r>
              <a:rPr lang="en-US" dirty="0"/>
              <a:t>Crop resolution</a:t>
            </a:r>
          </a:p>
          <a:p>
            <a:r>
              <a:rPr lang="en-US" dirty="0"/>
              <a:t>Number of anchors</a:t>
            </a:r>
          </a:p>
          <a:p>
            <a:r>
              <a:rPr lang="en-US" dirty="0"/>
              <a:t>Size of anchors</a:t>
            </a:r>
          </a:p>
          <a:p>
            <a:r>
              <a:rPr lang="en-US" dirty="0" err="1"/>
              <a:t>IoU</a:t>
            </a:r>
            <a:r>
              <a:rPr lang="en-US" dirty="0"/>
              <a:t> threshold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8307008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6ED8EA-9C88-44BE-A913-6D4D5689AF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090" r="1574" b="3059"/>
          <a:stretch/>
        </p:blipFill>
        <p:spPr>
          <a:xfrm>
            <a:off x="1962149" y="1832745"/>
            <a:ext cx="8105775" cy="455280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Progress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67303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6C063B-B0E0-4C2D-B037-D035C252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Progress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9DC4F-CE07-40B0-9896-96A7FDFB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9" y="1835963"/>
            <a:ext cx="7802479" cy="479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A9B99B-BEDD-40FD-A418-532148F502F1}"/>
              </a:ext>
            </a:extLst>
          </p:cNvPr>
          <p:cNvSpPr/>
          <p:nvPr/>
        </p:nvSpPr>
        <p:spPr>
          <a:xfrm>
            <a:off x="7802479" y="5836703"/>
            <a:ext cx="4057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ArialMT"/>
              </a:rPr>
              <a:t>Huang et al, “Speed/accuracy trade-offs for modern convolutional object detectors”, CVPR 2017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642246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83DDC-1AF3-4DEA-99A8-18E160CCE8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02479" y="2211572"/>
            <a:ext cx="4212312" cy="382346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800" b="1" dirty="0"/>
              <a:t>Takeaways</a:t>
            </a:r>
            <a:r>
              <a:rPr lang="en-US" sz="1800" dirty="0"/>
              <a:t>: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Two stage method (Faster R-CNN) get the best accuracy, but are slower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Single-stage methods (SSD) are much faster, but don’t perform as well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9DC4F-CE07-40B0-9896-96A7FDFB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53470"/>
            <a:ext cx="7802479" cy="479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A9B99B-BEDD-40FD-A418-532148F502F1}"/>
              </a:ext>
            </a:extLst>
          </p:cNvPr>
          <p:cNvSpPr/>
          <p:nvPr/>
        </p:nvSpPr>
        <p:spPr>
          <a:xfrm>
            <a:off x="7802479" y="5836703"/>
            <a:ext cx="4057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ArialMT"/>
              </a:rPr>
              <a:t>Huang et al, “Speed/accuracy trade-offs for modern convolutional object detectors”, CVPR 2017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7CD893-CAAB-48DD-BA4D-6167E6B0BA43}"/>
              </a:ext>
            </a:extLst>
          </p:cNvPr>
          <p:cNvSpPr/>
          <p:nvPr/>
        </p:nvSpPr>
        <p:spPr>
          <a:xfrm>
            <a:off x="1956391" y="2519912"/>
            <a:ext cx="4827181" cy="5741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DF261-7074-4D16-ADFD-7CEDAC29618B}"/>
              </a:ext>
            </a:extLst>
          </p:cNvPr>
          <p:cNvSpPr/>
          <p:nvPr/>
        </p:nvSpPr>
        <p:spPr>
          <a:xfrm>
            <a:off x="659219" y="4157326"/>
            <a:ext cx="478367" cy="80807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9DECD9B8-CEA2-4115-9C4B-36145E91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Object Detection Progress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7117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6C063B-B0E0-4C2D-B037-D035C252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Progress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9DC4F-CE07-40B0-9896-96A7FDFB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70"/>
            <a:ext cx="7802479" cy="4798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A9B99B-BEDD-40FD-A418-532148F502F1}"/>
              </a:ext>
            </a:extLst>
          </p:cNvPr>
          <p:cNvSpPr/>
          <p:nvPr/>
        </p:nvSpPr>
        <p:spPr>
          <a:xfrm>
            <a:off x="7802479" y="5836703"/>
            <a:ext cx="4057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ArialMT"/>
              </a:rPr>
              <a:t>Huang et al, “Speed/accuracy trade-offs for modern convolutional object detectors”, CVPR 2017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9536B87-41D0-4185-BF6B-53A13D0697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02479" y="2211572"/>
            <a:ext cx="4212312" cy="382346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800" b="1" dirty="0"/>
              <a:t>Takeaways</a:t>
            </a:r>
            <a:r>
              <a:rPr lang="en-US" sz="1800" dirty="0"/>
              <a:t>: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Bigger backbones improve performance, but are slower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Diminishing returns for slower methods</a:t>
            </a:r>
          </a:p>
        </p:txBody>
      </p:sp>
    </p:spTree>
    <p:extLst>
      <p:ext uri="{BB962C8B-B14F-4D97-AF65-F5344CB8AC3E}">
        <p14:creationId xmlns:p14="http://schemas.microsoft.com/office/powerpoint/2010/main" val="2802974858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AF8A6F3-696D-47E9-ABC1-A6952161CB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id-ID" sz="2000" dirty="0"/>
              <a:t>GPUs have gotten faster</a:t>
            </a:r>
            <a:r>
              <a:rPr lang="en-US" sz="2000" dirty="0"/>
              <a:t>, Train Longer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Improved performance with many tricks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Multiscale backbone: Feature Pyramid Networks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Better backbone: ResNeXt-101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Single-Stage methods have improved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Very big models work better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Test-time augmentation pushes numbers up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Big ensembles, more data,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8022E7B-9C0E-4E0D-99E1-8849EC6E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Advancement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56413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6C063B-B0E0-4C2D-B037-D035C252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Progress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9DC4F-CE07-40B0-9896-96A7FDFB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70"/>
            <a:ext cx="7802479" cy="4798200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9536B87-41D0-4185-BF6B-53A13D0697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02479" y="2211572"/>
            <a:ext cx="4212312" cy="382346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800" dirty="0"/>
              <a:t>For MS COCO dataset, only YOLOv2 can get real-time performance among other approach (2018)</a:t>
            </a:r>
          </a:p>
          <a:p>
            <a:pPr>
              <a:spcBef>
                <a:spcPts val="1200"/>
              </a:spcBef>
            </a:pPr>
            <a:r>
              <a:rPr lang="en-US" sz="1800" dirty="0"/>
              <a:t>Single-Stage Detector becoming more competitive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53E869-B099-4F57-ACDE-8B8FA3B44359}"/>
              </a:ext>
            </a:extLst>
          </p:cNvPr>
          <p:cNvCxnSpPr/>
          <p:nvPr/>
        </p:nvCxnSpPr>
        <p:spPr>
          <a:xfrm>
            <a:off x="748149" y="1977657"/>
            <a:ext cx="0" cy="44739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Diamond 9">
            <a:extLst>
              <a:ext uri="{FF2B5EF4-FFF2-40B4-BE49-F238E27FC236}">
                <a16:creationId xmlns:a16="http://schemas.microsoft.com/office/drawing/2014/main" id="{72590D5D-5F50-4D75-AF38-EC08EAEC9C50}"/>
              </a:ext>
            </a:extLst>
          </p:cNvPr>
          <p:cNvSpPr/>
          <p:nvPr/>
        </p:nvSpPr>
        <p:spPr>
          <a:xfrm>
            <a:off x="557000" y="4169690"/>
            <a:ext cx="182880" cy="182880"/>
          </a:xfrm>
          <a:prstGeom prst="diamond">
            <a:avLst/>
          </a:prstGeom>
          <a:solidFill>
            <a:srgbClr val="7030A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9D3BC8FF-2371-4CD0-A480-45F5AAD5FF53}"/>
              </a:ext>
            </a:extLst>
          </p:cNvPr>
          <p:cNvSpPr/>
          <p:nvPr/>
        </p:nvSpPr>
        <p:spPr>
          <a:xfrm>
            <a:off x="627477" y="3883277"/>
            <a:ext cx="182880" cy="182880"/>
          </a:xfrm>
          <a:prstGeom prst="diamond">
            <a:avLst/>
          </a:prstGeom>
          <a:solidFill>
            <a:srgbClr val="7030A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0A83B4E-F846-4B7A-BCB1-7CDCB054FB19}"/>
              </a:ext>
            </a:extLst>
          </p:cNvPr>
          <p:cNvSpPr/>
          <p:nvPr/>
        </p:nvSpPr>
        <p:spPr>
          <a:xfrm>
            <a:off x="697954" y="3596864"/>
            <a:ext cx="182880" cy="182880"/>
          </a:xfrm>
          <a:prstGeom prst="diamond">
            <a:avLst/>
          </a:prstGeom>
          <a:solidFill>
            <a:srgbClr val="7030A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6174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9536B87-41D0-4185-BF6B-53A13D0697F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770813" y="393405"/>
            <a:ext cx="4421187" cy="564227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700" b="1" dirty="0"/>
              <a:t>New Entries</a:t>
            </a:r>
            <a:r>
              <a:rPr lang="en-US" sz="1700" dirty="0"/>
              <a:t>:</a:t>
            </a:r>
          </a:p>
          <a:p>
            <a:pPr>
              <a:spcBef>
                <a:spcPts val="1200"/>
              </a:spcBef>
            </a:pPr>
            <a:r>
              <a:rPr lang="en-US" sz="1700" dirty="0"/>
              <a:t>Faster R-CNN w/ResNet-101-FPN, longer training </a:t>
            </a:r>
            <a:br>
              <a:rPr lang="en-US" sz="1700" dirty="0"/>
            </a:br>
            <a:r>
              <a:rPr lang="en-US" sz="1700" dirty="0"/>
              <a:t>(63ms, 42.0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/>
              <a:t>Faster R-CNN w/ResNeXt-101-FPN, longer training</a:t>
            </a:r>
            <a:br>
              <a:rPr lang="en-US" sz="1700" dirty="0"/>
            </a:br>
            <a:r>
              <a:rPr lang="en-US" sz="1700" dirty="0"/>
              <a:t>(120ms, 43.0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 err="1"/>
              <a:t>RetinaNet</a:t>
            </a:r>
            <a:r>
              <a:rPr lang="en-US" sz="1700" dirty="0"/>
              <a:t> (SSD-like) w/ResNet-101</a:t>
            </a:r>
            <a:br>
              <a:rPr lang="en-US" sz="1700" dirty="0"/>
            </a:br>
            <a:r>
              <a:rPr lang="en-US" sz="1700" dirty="0"/>
              <a:t>(80ms, 39.9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</a:rPr>
              <a:t>Mask R-CNN </a:t>
            </a:r>
            <a:r>
              <a:rPr lang="en-US" sz="1700" dirty="0"/>
              <a:t>w/RexNeXt-152 </a:t>
            </a:r>
            <a:br>
              <a:rPr lang="en-US" sz="1700" dirty="0"/>
            </a:br>
            <a:r>
              <a:rPr lang="en-US" sz="1700" dirty="0"/>
              <a:t>(281 </a:t>
            </a:r>
            <a:r>
              <a:rPr lang="en-US" sz="1700" dirty="0" err="1"/>
              <a:t>ms</a:t>
            </a:r>
            <a:r>
              <a:rPr lang="en-US" sz="1700" dirty="0"/>
              <a:t>, 49.3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</a:rPr>
              <a:t>Mask R-CNN </a:t>
            </a:r>
            <a:r>
              <a:rPr lang="en-US" sz="1700" dirty="0"/>
              <a:t>w/RexNeXt-152</a:t>
            </a:r>
            <a:br>
              <a:rPr lang="en-US" sz="1700" dirty="0"/>
            </a:br>
            <a:r>
              <a:rPr lang="en-US" sz="1700" dirty="0"/>
              <a:t>+Test-time augmentation</a:t>
            </a:r>
            <a:br>
              <a:rPr lang="en-US" sz="1700" dirty="0"/>
            </a:br>
            <a:r>
              <a:rPr lang="en-US" sz="1700" dirty="0"/>
              <a:t>(? </a:t>
            </a:r>
            <a:r>
              <a:rPr lang="en-US" sz="1700" dirty="0" err="1"/>
              <a:t>ms</a:t>
            </a:r>
            <a:r>
              <a:rPr lang="en-US" sz="1700" dirty="0"/>
              <a:t>, 51.4 </a:t>
            </a:r>
            <a:r>
              <a:rPr lang="en-US" sz="1700" dirty="0" err="1"/>
              <a:t>mAP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</a:rPr>
              <a:t>Current leaderboard</a:t>
            </a:r>
            <a:br>
              <a:rPr lang="en-US" sz="1700" dirty="0">
                <a:solidFill>
                  <a:srgbClr val="C00000"/>
                </a:solidFill>
              </a:rPr>
            </a:br>
            <a:r>
              <a:rPr lang="en-US" sz="1700" dirty="0">
                <a:solidFill>
                  <a:srgbClr val="C00000"/>
                </a:solidFill>
              </a:rPr>
              <a:t>winner: 58-60 </a:t>
            </a:r>
            <a:r>
              <a:rPr lang="en-US" sz="1700" dirty="0" err="1">
                <a:solidFill>
                  <a:srgbClr val="C00000"/>
                </a:solidFill>
              </a:rPr>
              <a:t>mAP</a:t>
            </a:r>
            <a:br>
              <a:rPr lang="en-US" sz="1700" dirty="0"/>
            </a:br>
            <a:r>
              <a:rPr lang="en-US" sz="900" dirty="0"/>
              <a:t>https://competitions.codalab.org/competitions/20794#results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F9DC4F-CE07-40B0-9896-96A7FDFB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7" y="2541850"/>
            <a:ext cx="7018605" cy="431615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1DEB3A-6FF8-44FE-A6FF-97AA91485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742201"/>
              </p:ext>
            </p:extLst>
          </p:nvPr>
        </p:nvGraphicFramePr>
        <p:xfrm>
          <a:off x="998245" y="204786"/>
          <a:ext cx="6309360" cy="2452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1872">
                  <a:extLst>
                    <a:ext uri="{9D8B030D-6E8A-4147-A177-3AD203B41FA5}">
                      <a16:colId xmlns:a16="http://schemas.microsoft.com/office/drawing/2014/main" val="604368895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1492406836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993747931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657001667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592171436"/>
                    </a:ext>
                  </a:extLst>
                </a:gridCol>
              </a:tblGrid>
              <a:tr h="613051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6857"/>
                  </a:ext>
                </a:extLst>
              </a:tr>
              <a:tr h="613051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03173"/>
                  </a:ext>
                </a:extLst>
              </a:tr>
              <a:tr h="613051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4693"/>
                  </a:ext>
                </a:extLst>
              </a:tr>
              <a:tr h="613051"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020798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9A7A6991-AD1C-4E64-BACE-A234808F6CA9}"/>
              </a:ext>
            </a:extLst>
          </p:cNvPr>
          <p:cNvSpPr/>
          <p:nvPr/>
        </p:nvSpPr>
        <p:spPr>
          <a:xfrm>
            <a:off x="1376554" y="2383570"/>
            <a:ext cx="137160" cy="137160"/>
          </a:xfrm>
          <a:prstGeom prst="ellipse">
            <a:avLst/>
          </a:prstGeom>
          <a:solidFill>
            <a:srgbClr val="0099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FB49DC-237E-4C5C-8262-CAA1A8489741}"/>
              </a:ext>
            </a:extLst>
          </p:cNvPr>
          <p:cNvSpPr/>
          <p:nvPr/>
        </p:nvSpPr>
        <p:spPr>
          <a:xfrm>
            <a:off x="1806818" y="2299575"/>
            <a:ext cx="137160" cy="137160"/>
          </a:xfrm>
          <a:prstGeom prst="ellipse">
            <a:avLst/>
          </a:prstGeom>
          <a:solidFill>
            <a:srgbClr val="7030A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485F4681-F043-4F60-8D27-E08EC8808B52}"/>
              </a:ext>
            </a:extLst>
          </p:cNvPr>
          <p:cNvSpPr/>
          <p:nvPr/>
        </p:nvSpPr>
        <p:spPr>
          <a:xfrm>
            <a:off x="1524347" y="2591710"/>
            <a:ext cx="182880" cy="182880"/>
          </a:xfrm>
          <a:prstGeom prst="diamond">
            <a:avLst/>
          </a:prstGeom>
          <a:solidFill>
            <a:srgbClr val="0099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2F654B-C807-4A07-AB24-5E8B360777BD}"/>
              </a:ext>
            </a:extLst>
          </p:cNvPr>
          <p:cNvSpPr/>
          <p:nvPr/>
        </p:nvSpPr>
        <p:spPr>
          <a:xfrm>
            <a:off x="2709170" y="1404051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8865F0-61C8-4E8C-884A-354212CBB45F}"/>
              </a:ext>
            </a:extLst>
          </p:cNvPr>
          <p:cNvSpPr/>
          <p:nvPr/>
        </p:nvSpPr>
        <p:spPr>
          <a:xfrm>
            <a:off x="7173449" y="1215047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95BFE121-F039-4C63-BC16-38AAEC55BDAD}"/>
              </a:ext>
            </a:extLst>
          </p:cNvPr>
          <p:cNvSpPr/>
          <p:nvPr/>
        </p:nvSpPr>
        <p:spPr>
          <a:xfrm>
            <a:off x="7127729" y="119085"/>
            <a:ext cx="274320" cy="274320"/>
          </a:xfrm>
          <a:prstGeom prst="star5">
            <a:avLst>
              <a:gd name="adj" fmla="val 27735"/>
              <a:gd name="hf" fmla="val 105146"/>
              <a:gd name="vf" fmla="val 110557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671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AF8A6F3-696D-47E9-ABC1-A6952161CB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200" b="1" dirty="0"/>
              <a:t>TensorFlow Detection API</a:t>
            </a:r>
            <a:r>
              <a:rPr lang="en-US" sz="2200" dirty="0"/>
              <a:t>:</a:t>
            </a:r>
          </a:p>
          <a:p>
            <a:pPr lvl="1"/>
            <a:r>
              <a:rPr lang="en-US" dirty="0"/>
              <a:t>https://github.com/tensorflow/models/tree/master/research/object_detection</a:t>
            </a:r>
          </a:p>
          <a:p>
            <a:pPr lvl="1"/>
            <a:r>
              <a:rPr lang="en-US" sz="2200" dirty="0"/>
              <a:t>Faster R-CNN, SSD, RFCN, Mask R-CNN</a:t>
            </a:r>
          </a:p>
          <a:p>
            <a:endParaRPr lang="en-US" sz="2200" dirty="0"/>
          </a:p>
          <a:p>
            <a:r>
              <a:rPr lang="en-US" sz="2200" b="1" dirty="0"/>
              <a:t>Detectron2</a:t>
            </a:r>
            <a:r>
              <a:rPr lang="en-US" sz="2200" dirty="0"/>
              <a:t> (PyTorch):</a:t>
            </a:r>
          </a:p>
          <a:p>
            <a:pPr lvl="1"/>
            <a:r>
              <a:rPr lang="en-US" sz="2200" dirty="0"/>
              <a:t>https://github.com/facebookresearch/detectron2</a:t>
            </a:r>
          </a:p>
          <a:p>
            <a:pPr lvl="1"/>
            <a:r>
              <a:rPr lang="en-US" sz="2200" dirty="0"/>
              <a:t>Fast / Faster / Mask R-CNN, </a:t>
            </a:r>
            <a:r>
              <a:rPr lang="en-US" sz="2200" dirty="0" err="1"/>
              <a:t>RetinaNet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8022E7B-9C0E-4E0D-99E1-8849EC6E0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Object Detection: Open-Source Code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5551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3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479556-DF59-4235-8F75-0EF5E483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06179"/>
            <a:ext cx="12191999" cy="34625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02B07A6-A816-4FA8-A839-C52FD909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26B60-618D-40C1-A582-57017704EF1C}"/>
              </a:ext>
            </a:extLst>
          </p:cNvPr>
          <p:cNvSpPr/>
          <p:nvPr/>
        </p:nvSpPr>
        <p:spPr>
          <a:xfrm>
            <a:off x="3276933" y="6061469"/>
            <a:ext cx="87970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100" dirty="0" err="1">
                <a:solidFill>
                  <a:srgbClr val="0000FF"/>
                </a:solidFill>
                <a:latin typeface="ArialMT"/>
              </a:rPr>
              <a:t>Girshick</a:t>
            </a:r>
            <a:r>
              <a:rPr lang="en-US" sz="1100" dirty="0">
                <a:solidFill>
                  <a:srgbClr val="0000FF"/>
                </a:solidFill>
                <a:latin typeface="ArialMT"/>
              </a:rPr>
              <a:t>, “Fast R-CNN”, ICCV 2015.]</a:t>
            </a:r>
          </a:p>
        </p:txBody>
      </p:sp>
    </p:spTree>
    <p:extLst>
      <p:ext uri="{BB962C8B-B14F-4D97-AF65-F5344CB8AC3E}">
        <p14:creationId xmlns:p14="http://schemas.microsoft.com/office/powerpoint/2010/main" val="530942434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More Detection</a:t>
            </a:r>
          </a:p>
          <a:p>
            <a:r>
              <a:rPr lang="en-US" dirty="0"/>
              <a:t>Segmentation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2140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Fei-Fei Li, Justin J, Serena Y - Stanford CS231n 2018 Course</a:t>
            </a:r>
            <a:endParaRPr lang="en-US" dirty="0"/>
          </a:p>
          <a:p>
            <a:r>
              <a:rPr lang="en-US" dirty="0"/>
              <a:t>Justin Johnson– EECS498 Lectures, University of Michigan</a:t>
            </a:r>
          </a:p>
          <a:p>
            <a:r>
              <a:rPr lang="en-US" dirty="0"/>
              <a:t>Yogesh Singh Rawat –  CAP5415  Lectures, University of Central Florida</a:t>
            </a:r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1571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1" y="6356351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2482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A3284C6-CCA3-43B7-A7B0-884C27B0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0" y="1238865"/>
            <a:ext cx="6105672" cy="493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4AD23D-D3DD-4D09-8EE0-F42C5FA7027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9900"/>
                </a:solidFill>
              </a:rPr>
              <a:t>Region Proposal Network</a:t>
            </a:r>
          </a:p>
          <a:p>
            <a:pPr marL="681038"/>
            <a:r>
              <a:rPr lang="en-US" sz="2000" dirty="0"/>
              <a:t>Extract Feature using </a:t>
            </a:r>
            <a:r>
              <a:rPr lang="en-US" sz="2000" dirty="0" err="1"/>
              <a:t>ConvNet</a:t>
            </a:r>
            <a:endParaRPr lang="en-US" sz="2000" dirty="0"/>
          </a:p>
          <a:p>
            <a:pPr marL="681038"/>
            <a:r>
              <a:rPr lang="en-US" sz="2000" dirty="0"/>
              <a:t>Region Proposal on feature using </a:t>
            </a:r>
            <a:r>
              <a:rPr lang="en-US" sz="2000" dirty="0" err="1"/>
              <a:t>ConvNet</a:t>
            </a:r>
            <a:endParaRPr lang="en-US" sz="2000" dirty="0"/>
          </a:p>
          <a:p>
            <a:pPr marL="681038"/>
            <a:r>
              <a:rPr lang="en-US" sz="2000" dirty="0"/>
              <a:t>Crop and Resize on feature</a:t>
            </a:r>
          </a:p>
          <a:p>
            <a:pPr marL="681038"/>
            <a:r>
              <a:rPr lang="en-US" sz="2000" dirty="0"/>
              <a:t>Classify and Regress using Per-Region Network</a:t>
            </a:r>
          </a:p>
          <a:p>
            <a:r>
              <a:rPr lang="en-US" sz="2000" dirty="0">
                <a:solidFill>
                  <a:srgbClr val="0000FF"/>
                </a:solidFill>
              </a:rPr>
              <a:t>Training end-to-end with 4 losses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Fast enough to run in real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02B07A6-A816-4FA8-A839-C52FD909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1BD18-1BC2-43A0-8BDA-3C636D6D1C9F}"/>
              </a:ext>
            </a:extLst>
          </p:cNvPr>
          <p:cNvSpPr/>
          <p:nvPr/>
        </p:nvSpPr>
        <p:spPr>
          <a:xfrm>
            <a:off x="3291841" y="6107011"/>
            <a:ext cx="85531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  <a:latin typeface="ArialMT"/>
              </a:rPr>
              <a:t>[Ren et al, “Faster R-CNN: Towards Real-Time Object Detection with Region Proposal Networks”, NIPS 2015]</a:t>
            </a:r>
          </a:p>
        </p:txBody>
      </p:sp>
    </p:spTree>
    <p:extLst>
      <p:ext uri="{BB962C8B-B14F-4D97-AF65-F5344CB8AC3E}">
        <p14:creationId xmlns:p14="http://schemas.microsoft.com/office/powerpoint/2010/main" val="209965088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7498</TotalTime>
  <Words>2842</Words>
  <Application>Microsoft Office PowerPoint</Application>
  <PresentationFormat>Widescreen</PresentationFormat>
  <Paragraphs>540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3" baseType="lpstr">
      <vt:lpstr>Arial</vt:lpstr>
      <vt:lpstr>ArialMT</vt:lpstr>
      <vt:lpstr>Brush Script Std</vt:lpstr>
      <vt:lpstr>Calibri</vt:lpstr>
      <vt:lpstr>Cambria Math</vt:lpstr>
      <vt:lpstr>Lucida Grande</vt:lpstr>
      <vt:lpstr>Verdana</vt:lpstr>
      <vt:lpstr>Verdana (Body)</vt:lpstr>
      <vt:lpstr>Wingdings</vt:lpstr>
      <vt:lpstr>template_informatika_slide</vt:lpstr>
      <vt:lpstr>1_template_informatika_slide</vt:lpstr>
      <vt:lpstr>Computer Vision</vt:lpstr>
      <vt:lpstr>Agenda</vt:lpstr>
      <vt:lpstr>PowerPoint Presentation</vt:lpstr>
      <vt:lpstr>Last Week</vt:lpstr>
      <vt:lpstr>R-CNN</vt:lpstr>
      <vt:lpstr>R-CNN</vt:lpstr>
      <vt:lpstr>Fast R-CNN</vt:lpstr>
      <vt:lpstr>Fast R-CNN</vt:lpstr>
      <vt:lpstr>Faster R-CNN</vt:lpstr>
      <vt:lpstr>Faster R-CNN</vt:lpstr>
      <vt:lpstr>Last Week</vt:lpstr>
      <vt:lpstr>Faster R-CNN: Two-staged</vt:lpstr>
      <vt:lpstr>Faster R-CNN: Two-staged</vt:lpstr>
      <vt:lpstr>YOLO/SSD Detection</vt:lpstr>
      <vt:lpstr>Single-Stage Object Detection</vt:lpstr>
      <vt:lpstr>Recall OverFeat</vt:lpstr>
      <vt:lpstr>Multiple Anchor Boxes</vt:lpstr>
      <vt:lpstr>Single-Stage Object Detection</vt:lpstr>
      <vt:lpstr>Single-Stage Object Detection</vt:lpstr>
      <vt:lpstr>PowerPoint Presentation</vt:lpstr>
      <vt:lpstr>Single Shot Detector</vt:lpstr>
      <vt:lpstr>Single Shot Detector</vt:lpstr>
      <vt:lpstr>PowerPoint Presentation</vt:lpstr>
      <vt:lpstr>YOLO Detector</vt:lpstr>
      <vt:lpstr>YOLO Detector</vt:lpstr>
      <vt:lpstr>YOLO Detector</vt:lpstr>
      <vt:lpstr>YOLO Detector</vt:lpstr>
      <vt:lpstr>YOLO Detector</vt:lpstr>
      <vt:lpstr>Multiple Anchor Boxes</vt:lpstr>
      <vt:lpstr>YOLO Detector</vt:lpstr>
      <vt:lpstr>YOLO Detector</vt:lpstr>
      <vt:lpstr>YOLO Improvements</vt:lpstr>
      <vt:lpstr>YOLOv1 Detector</vt:lpstr>
      <vt:lpstr>YOLOv2 Detector</vt:lpstr>
      <vt:lpstr>YOLOv2 Detector</vt:lpstr>
      <vt:lpstr>YOLOv2 Detector on PASCAL VOC 2007</vt:lpstr>
      <vt:lpstr>YOLOv2 Detector</vt:lpstr>
      <vt:lpstr>YOLOv3 Detector</vt:lpstr>
      <vt:lpstr>DarkNet-53</vt:lpstr>
      <vt:lpstr>YOLOv3 Detector</vt:lpstr>
      <vt:lpstr>YOLO Citations</vt:lpstr>
      <vt:lpstr>YOLOs’ Uniqueness: Catchy</vt:lpstr>
      <vt:lpstr>Serious Papers with Funny Titles</vt:lpstr>
      <vt:lpstr>YOLOs’ Uniqueness: Curiosity vs Necessity</vt:lpstr>
      <vt:lpstr>YOLOs’ Uniqueness: Curiosity vs Necessity</vt:lpstr>
      <vt:lpstr>YOLOs’ Uniqueness: Curiosity vs Necessity</vt:lpstr>
      <vt:lpstr>YOLOs’ Uniqueness: Curiosity vs Necessity</vt:lpstr>
      <vt:lpstr>YOLO vs SSD</vt:lpstr>
      <vt:lpstr>PowerPoint Presentation</vt:lpstr>
      <vt:lpstr>Current SoTA</vt:lpstr>
      <vt:lpstr>Detection without Anchors: CornerNet</vt:lpstr>
      <vt:lpstr>Detection without Anchors: CornerNet</vt:lpstr>
      <vt:lpstr>Detection without Anchors: CornerNet</vt:lpstr>
      <vt:lpstr>Detection without Anchors: CornerNet</vt:lpstr>
      <vt:lpstr>Detection without Anchors: CenterNet</vt:lpstr>
      <vt:lpstr>Detection without Anchors: Transformers</vt:lpstr>
      <vt:lpstr>Detection without Anchors: Transformers</vt:lpstr>
      <vt:lpstr>Recall: Non-Max Suppression Problem</vt:lpstr>
      <vt:lpstr>Detection without Anchors: Transformers</vt:lpstr>
      <vt:lpstr>Detection without Anchors: Transformers </vt:lpstr>
      <vt:lpstr>Detection without Anchors: Transformers </vt:lpstr>
      <vt:lpstr>PowerPoint Presentation</vt:lpstr>
      <vt:lpstr>TL;DR</vt:lpstr>
      <vt:lpstr>TL;DR – Localization</vt:lpstr>
      <vt:lpstr>TL;DR – Object Detection</vt:lpstr>
      <vt:lpstr>TL;DR – Object Detection</vt:lpstr>
      <vt:lpstr>TL;DR – Object Detection</vt:lpstr>
      <vt:lpstr>TL;DR – Object Detection</vt:lpstr>
      <vt:lpstr>TL;DR – Object Detection without Anchors</vt:lpstr>
      <vt:lpstr>Object Detection: Lots of variables</vt:lpstr>
      <vt:lpstr>Object Detection Progress</vt:lpstr>
      <vt:lpstr>Object Detection Progress</vt:lpstr>
      <vt:lpstr>Object Detection Progress</vt:lpstr>
      <vt:lpstr>Object Detection Progress</vt:lpstr>
      <vt:lpstr>Recent Advancement</vt:lpstr>
      <vt:lpstr>Object Detection Progress</vt:lpstr>
      <vt:lpstr>PowerPoint Presentation</vt:lpstr>
      <vt:lpstr>Object Detection: Open-Source Code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 Arifianto</cp:lastModifiedBy>
  <cp:revision>555</cp:revision>
  <dcterms:created xsi:type="dcterms:W3CDTF">2012-11-14T18:53:32Z</dcterms:created>
  <dcterms:modified xsi:type="dcterms:W3CDTF">2020-12-04T12:57:37Z</dcterms:modified>
</cp:coreProperties>
</file>